
<file path=[Content_Types].xml><?xml version="1.0" encoding="utf-8"?>
<Types xmlns="http://schemas.openxmlformats.org/package/2006/content-types">
  <Default Extension="xml" ContentType="application/xml"/>
  <Default Extension="wmf" ContentType="image/x-wmf"/>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2.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341" r:id="rId2"/>
    <p:sldId id="465" r:id="rId3"/>
    <p:sldId id="467" r:id="rId4"/>
    <p:sldId id="343" r:id="rId5"/>
    <p:sldId id="344" r:id="rId6"/>
    <p:sldId id="451" r:id="rId7"/>
    <p:sldId id="421" r:id="rId8"/>
    <p:sldId id="459" r:id="rId9"/>
    <p:sldId id="499" r:id="rId10"/>
    <p:sldId id="469" r:id="rId11"/>
    <p:sldId id="498" r:id="rId12"/>
    <p:sldId id="495" r:id="rId13"/>
    <p:sldId id="470" r:id="rId14"/>
    <p:sldId id="490" r:id="rId15"/>
    <p:sldId id="471" r:id="rId16"/>
    <p:sldId id="502" r:id="rId17"/>
    <p:sldId id="501" r:id="rId18"/>
    <p:sldId id="493" r:id="rId19"/>
    <p:sldId id="494" r:id="rId20"/>
    <p:sldId id="504" r:id="rId21"/>
    <p:sldId id="503" r:id="rId22"/>
    <p:sldId id="505" r:id="rId23"/>
    <p:sldId id="506" r:id="rId24"/>
    <p:sldId id="497" r:id="rId25"/>
    <p:sldId id="507" r:id="rId26"/>
    <p:sldId id="508" r:id="rId27"/>
    <p:sldId id="496" r:id="rId28"/>
    <p:sldId id="461" r:id="rId29"/>
    <p:sldId id="475" r:id="rId30"/>
    <p:sldId id="455" r:id="rId31"/>
    <p:sldId id="483" r:id="rId32"/>
    <p:sldId id="491" r:id="rId33"/>
    <p:sldId id="492" r:id="rId3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5000" autoAdjust="0"/>
  </p:normalViewPr>
  <p:slideViewPr>
    <p:cSldViewPr>
      <p:cViewPr>
        <p:scale>
          <a:sx n="75" d="100"/>
          <a:sy n="75" d="100"/>
        </p:scale>
        <p:origin x="-1624" y="-5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1022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29" charset="0"/>
                <a:ea typeface="+mn-ea"/>
                <a:cs typeface="+mn-cs"/>
              </a:defRPr>
            </a:lvl1pPr>
          </a:lstStyle>
          <a:p>
            <a:pPr>
              <a:defRPr/>
            </a:pPr>
            <a:endParaRPr lang="en-US"/>
          </a:p>
        </p:txBody>
      </p:sp>
      <p:sp>
        <p:nvSpPr>
          <p:cNvPr id="34819"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29" charset="0"/>
                <a:ea typeface="+mn-ea"/>
                <a:cs typeface="+mn-cs"/>
              </a:defRPr>
            </a:lvl1pPr>
          </a:lstStyle>
          <a:p>
            <a:pPr>
              <a:defRPr/>
            </a:pPr>
            <a:endParaRPr lang="en-US"/>
          </a:p>
        </p:txBody>
      </p:sp>
      <p:sp>
        <p:nvSpPr>
          <p:cNvPr id="34820"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29" charset="0"/>
                <a:ea typeface="+mn-ea"/>
                <a:cs typeface="+mn-cs"/>
              </a:defRPr>
            </a:lvl1pPr>
          </a:lstStyle>
          <a:p>
            <a:pPr>
              <a:defRPr/>
            </a:pPr>
            <a:endParaRPr lang="en-US"/>
          </a:p>
        </p:txBody>
      </p:sp>
      <p:sp>
        <p:nvSpPr>
          <p:cNvPr id="34821"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4B101A4-E8DC-E349-948E-B8CB34C9DA22}" type="slidenum">
              <a:rPr lang="en-US"/>
              <a:pPr>
                <a:defRPr/>
              </a:pPr>
              <a:t>‹#›</a:t>
            </a:fld>
            <a:endParaRPr lang="en-US"/>
          </a:p>
        </p:txBody>
      </p:sp>
    </p:spTree>
    <p:extLst>
      <p:ext uri="{BB962C8B-B14F-4D97-AF65-F5344CB8AC3E}">
        <p14:creationId xmlns:p14="http://schemas.microsoft.com/office/powerpoint/2010/main" val="3823753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29" charset="0"/>
                <a:ea typeface="+mn-ea"/>
                <a:cs typeface="+mn-cs"/>
              </a:defRPr>
            </a:lvl1pPr>
          </a:lstStyle>
          <a:p>
            <a:pPr>
              <a:defRPr/>
            </a:pPr>
            <a:endParaRPr lang="en-US"/>
          </a:p>
        </p:txBody>
      </p:sp>
      <p:sp>
        <p:nvSpPr>
          <p:cNvPr id="5017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29" charset="0"/>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092200" y="685800"/>
            <a:ext cx="4673600" cy="3505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81" name="Rectangle 5"/>
          <p:cNvSpPr>
            <a:spLocks noGrp="1" noChangeArrowheads="1"/>
          </p:cNvSpPr>
          <p:nvPr>
            <p:ph type="body" sz="quarter" idx="3"/>
          </p:nvPr>
        </p:nvSpPr>
        <p:spPr bwMode="auto">
          <a:xfrm>
            <a:off x="914400" y="4419600"/>
            <a:ext cx="50292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0182" name="Rectangle 6"/>
          <p:cNvSpPr>
            <a:spLocks noGrp="1" noChangeArrowheads="1"/>
          </p:cNvSpPr>
          <p:nvPr>
            <p:ph type="ftr" sz="quarter" idx="4"/>
          </p:nvPr>
        </p:nvSpPr>
        <p:spPr bwMode="auto">
          <a:xfrm>
            <a:off x="0" y="88392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29" charset="0"/>
                <a:ea typeface="+mn-ea"/>
                <a:cs typeface="+mn-cs"/>
              </a:defRPr>
            </a:lvl1pPr>
          </a:lstStyle>
          <a:p>
            <a:pPr>
              <a:defRPr/>
            </a:pPr>
            <a:endParaRPr lang="en-US"/>
          </a:p>
        </p:txBody>
      </p:sp>
      <p:sp>
        <p:nvSpPr>
          <p:cNvPr id="50183" name="Rectangle 7"/>
          <p:cNvSpPr>
            <a:spLocks noGrp="1" noChangeArrowheads="1"/>
          </p:cNvSpPr>
          <p:nvPr>
            <p:ph type="sldNum" sz="quarter" idx="5"/>
          </p:nvPr>
        </p:nvSpPr>
        <p:spPr bwMode="auto">
          <a:xfrm>
            <a:off x="3886200" y="88392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EC652A6-64B5-7C40-9F70-CE18159B264C}" type="slidenum">
              <a:rPr lang="en-US"/>
              <a:pPr>
                <a:defRPr/>
              </a:pPr>
              <a:t>‹#›</a:t>
            </a:fld>
            <a:endParaRPr lang="en-US"/>
          </a:p>
        </p:txBody>
      </p:sp>
    </p:spTree>
    <p:extLst>
      <p:ext uri="{BB962C8B-B14F-4D97-AF65-F5344CB8AC3E}">
        <p14:creationId xmlns:p14="http://schemas.microsoft.com/office/powerpoint/2010/main" val="25023211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8" charset="0"/>
        <a:ea typeface="ＭＳ Ｐゴシック" pitchFamily="19" charset="-128"/>
        <a:cs typeface="ＭＳ Ｐゴシック" pitchFamily="19" charset="-128"/>
      </a:defRPr>
    </a:lvl1pPr>
    <a:lvl2pPr marL="457200"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mn-cs"/>
      </a:defRPr>
    </a:lvl2pPr>
    <a:lvl3pPr marL="914400"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mn-cs"/>
      </a:defRPr>
    </a:lvl3pPr>
    <a:lvl4pPr marL="1371600"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mn-cs"/>
      </a:defRPr>
    </a:lvl4pPr>
    <a:lvl5pPr marL="1828800"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BEF584C-8BB5-3C44-B9F4-802B3C1C3896}" type="slidenum">
              <a:rPr lang="en-US" sz="1200"/>
              <a:pPr eaLnBrk="1" hangingPunct="1"/>
              <a:t>1</a:t>
            </a:fld>
            <a:endParaRPr lang="en-US" sz="1200"/>
          </a:p>
        </p:txBody>
      </p:sp>
      <p:sp>
        <p:nvSpPr>
          <p:cNvPr id="17410" name="Rectangle 2"/>
          <p:cNvSpPr>
            <a:spLocks noGrp="1" noRot="1" noChangeAspect="1" noChangeArrowheads="1"/>
          </p:cNvSpPr>
          <p:nvPr>
            <p:ph type="sldImg"/>
          </p:nvPr>
        </p:nvSpPr>
        <p:spPr>
          <a:xfrm>
            <a:off x="1104900" y="696913"/>
            <a:ext cx="4648200" cy="3486150"/>
          </a:xfrm>
          <a:solidFill>
            <a:srgbClr val="FFFFFF"/>
          </a:solidFill>
          <a:ln/>
        </p:spPr>
      </p:sp>
      <p:sp>
        <p:nvSpPr>
          <p:cNvPr id="17411" name="Rectangle 3"/>
          <p:cNvSpPr>
            <a:spLocks noGrp="1" noChangeArrowheads="1"/>
          </p:cNvSpPr>
          <p:nvPr>
            <p:ph type="body" idx="1"/>
          </p:nvPr>
        </p:nvSpPr>
        <p:spPr>
          <a:xfrm>
            <a:off x="685800" y="4416425"/>
            <a:ext cx="5486400" cy="4183063"/>
          </a:xfrm>
          <a:solidFill>
            <a:srgbClr val="FFFFFF"/>
          </a:solidFill>
          <a:ln>
            <a:solidFill>
              <a:srgbClr val="000000"/>
            </a:solidFill>
          </a:ln>
        </p:spPr>
        <p:txBody>
          <a:bodyPr/>
          <a:lstStyle/>
          <a:p>
            <a:pPr eaLnBrk="1" hangingPunct="1"/>
            <a:r>
              <a:rPr lang="en-US" dirty="0">
                <a:latin typeface="Arial" charset="0"/>
                <a:ea typeface="ＭＳ Ｐゴシック" charset="0"/>
                <a:cs typeface="ＭＳ Ｐゴシック" charset="0"/>
              </a:rPr>
              <a:t>Welcome to our </a:t>
            </a:r>
            <a:r>
              <a:rPr lang="en-US" dirty="0" smtClean="0">
                <a:latin typeface="Arial" charset="0"/>
                <a:ea typeface="ＭＳ Ｐゴシック" charset="0"/>
                <a:cs typeface="ＭＳ Ｐゴシック" charset="0"/>
              </a:rPr>
              <a:t>session</a:t>
            </a:r>
            <a:endParaRPr lang="en-US" dirty="0">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369543D-024D-AC43-BBBA-FC3F9DF029E3}" type="slidenum">
              <a:rPr lang="en-US" sz="1200"/>
              <a:pPr eaLnBrk="1" hangingPunct="1"/>
              <a:t>12</a:t>
            </a:fld>
            <a:endParaRPr lang="en-US" sz="1200"/>
          </a:p>
        </p:txBody>
      </p:sp>
      <p:sp>
        <p:nvSpPr>
          <p:cNvPr id="30722" name="Rectangle 2"/>
          <p:cNvSpPr>
            <a:spLocks noGrp="1" noRot="1" noChangeAspect="1" noChangeArrowheads="1" noTextEdit="1"/>
          </p:cNvSpPr>
          <p:nvPr>
            <p:ph type="sldImg"/>
          </p:nvPr>
        </p:nvSpPr>
        <p:spPr>
          <a:xfrm>
            <a:off x="1104900" y="696913"/>
            <a:ext cx="4648200" cy="3486150"/>
          </a:xfrm>
          <a:solidFill>
            <a:srgbClr val="FFFFFF"/>
          </a:solidFill>
          <a:ln/>
        </p:spPr>
      </p:sp>
      <p:sp>
        <p:nvSpPr>
          <p:cNvPr id="30723" name="Rectangle 3"/>
          <p:cNvSpPr>
            <a:spLocks noGrp="1" noChangeArrowheads="1"/>
          </p:cNvSpPr>
          <p:nvPr>
            <p:ph type="body" idx="1"/>
          </p:nvPr>
        </p:nvSpPr>
        <p:spPr>
          <a:xfrm>
            <a:off x="685800" y="4416425"/>
            <a:ext cx="5486400" cy="4183063"/>
          </a:xfrm>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Now our approach to practices.</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Our studies of how students at different levels of sophistication make environmental decisions have led us to identify 3 key practices:</a:t>
            </a:r>
          </a:p>
          <a:p>
            <a:pPr eaLnBrk="1" hangingPunct="1"/>
            <a:r>
              <a:rPr lang="en-US">
                <a:latin typeface="Arial" charset="0"/>
                <a:ea typeface="ＭＳ Ｐゴシック" charset="0"/>
                <a:cs typeface="ＭＳ Ｐゴシック" charset="0"/>
              </a:rPr>
              <a:t>Investigating, accounts, and deciding.</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Inquiry and accounts—the yellow boxes—are particularly important to us as science educators.</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My planned presentation will focus mostly on accounts, but I do have a few slides on inquiry tucked away at the end if you want to discuss inquiry during the question and answer session.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We now say that learning science is like learning a second language.</a:t>
            </a:r>
          </a:p>
          <a:p>
            <a:r>
              <a:rPr lang="en-US">
                <a:latin typeface="Arial" charset="0"/>
                <a:ea typeface="ＭＳ Ｐゴシック" charset="0"/>
                <a:cs typeface="ＭＳ Ｐゴシック" charset="0"/>
              </a:rPr>
              <a:t>SLIDE</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I think that this is SO interesting.  I have a couple of examples of interview data that I’m not going to show now, but I would be glad to share with you later.</a:t>
            </a:r>
          </a:p>
        </p:txBody>
      </p:sp>
      <p:sp>
        <p:nvSpPr>
          <p:cNvPr id="389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127D7D8-36DE-134A-AA23-995DE4E38F90}" type="slidenum">
              <a:rPr lang="en-US" sz="1200"/>
              <a:pPr eaLnBrk="1" hangingPunct="1"/>
              <a:t>13</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4AFB6A70-B937-4CA4-B777-49BB55B1E736}" type="slidenum">
              <a:rPr lang="en-US"/>
              <a:pPr/>
              <a:t>14</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pitchFamily="-105" charset="-128"/>
              </a:rPr>
              <a:t>This slide has another table from my paper.</a:t>
            </a:r>
            <a:endParaRPr lang="en-US" i="1" dirty="0" smtClean="0">
              <a:latin typeface="Arial" charset="0"/>
              <a:ea typeface="ＭＳ Ｐゴシック" pitchFamily="-105" charset="-128"/>
            </a:endParaRPr>
          </a:p>
          <a:p>
            <a:pPr eaLnBrk="1" hangingPunct="1"/>
            <a:endParaRPr lang="en-US" i="1" dirty="0" smtClean="0">
              <a:latin typeface="Arial" charset="0"/>
              <a:ea typeface="ＭＳ Ｐゴシック" pitchFamily="-105" charset="-128"/>
            </a:endParaRPr>
          </a:p>
          <a:p>
            <a:pPr eaLnBrk="1" hangingPunct="1"/>
            <a:r>
              <a:rPr lang="en-US" dirty="0" smtClean="0">
                <a:latin typeface="Arial" charset="0"/>
                <a:ea typeface="ＭＳ Ｐゴシック" pitchFamily="-105" charset="-128"/>
              </a:rPr>
              <a:t>We</a:t>
            </a:r>
            <a:r>
              <a:rPr lang="en-US" baseline="0" dirty="0" smtClean="0">
                <a:latin typeface="Arial" charset="0"/>
                <a:ea typeface="ＭＳ Ｐゴシック" pitchFamily="-105" charset="-128"/>
              </a:rPr>
              <a:t> ask student of all ages</a:t>
            </a:r>
            <a:r>
              <a:rPr lang="en-US" dirty="0" smtClean="0">
                <a:latin typeface="Arial" charset="0"/>
                <a:ea typeface="ＭＳ Ｐゴシック" pitchFamily="-105" charset="-128"/>
              </a:rPr>
              <a:t> about the linking processes in black, but what they NOTICE and interpret can be entirely different.</a:t>
            </a:r>
          </a:p>
          <a:p>
            <a:pPr eaLnBrk="1" hangingPunct="1"/>
            <a:endParaRPr lang="en-US" dirty="0" smtClean="0">
              <a:latin typeface="Arial" charset="0"/>
              <a:ea typeface="ＭＳ Ｐゴシック" pitchFamily="-105" charset="-128"/>
            </a:endParaRPr>
          </a:p>
          <a:p>
            <a:pPr eaLnBrk="1" hangingPunct="1"/>
            <a:r>
              <a:rPr lang="en-US" dirty="0" smtClean="0">
                <a:latin typeface="Arial" charset="0"/>
                <a:ea typeface="ＭＳ Ｐゴシック" pitchFamily="-105" charset="-128"/>
              </a:rPr>
              <a:t>Students relying on informal reasoning notice that plant growth, animal growth, and animal movement all involve living things using their powers to achieve results—quite different from decay and combustion.</a:t>
            </a:r>
          </a:p>
          <a:p>
            <a:pPr eaLnBrk="1" hangingPunct="1"/>
            <a:endParaRPr lang="en-US" dirty="0" smtClean="0">
              <a:latin typeface="Arial" charset="0"/>
              <a:ea typeface="ＭＳ Ｐゴシック" pitchFamily="-105" charset="-128"/>
            </a:endParaRPr>
          </a:p>
          <a:p>
            <a:pPr eaLnBrk="1" hangingPunct="1"/>
            <a:r>
              <a:rPr lang="en-US" dirty="0" smtClean="0">
                <a:latin typeface="Arial" charset="0"/>
                <a:ea typeface="ＭＳ Ｐゴシック" pitchFamily="-105" charset="-128"/>
              </a:rPr>
              <a:t>Scientific accounts of changes in materials focus on quite different patterns of change and therefore group the processes differently—according</a:t>
            </a:r>
            <a:r>
              <a:rPr lang="en-US" baseline="0" dirty="0" smtClean="0">
                <a:latin typeface="Arial" charset="0"/>
                <a:ea typeface="ＭＳ Ｐゴシック" pitchFamily="-105" charset="-128"/>
              </a:rPr>
              <a:t> to how they transform carbon compounds.</a:t>
            </a:r>
            <a:r>
              <a:rPr lang="en-US" dirty="0" smtClean="0">
                <a:latin typeface="Arial" charset="0"/>
                <a:ea typeface="ＭＳ Ｐゴシック" pitchFamily="-105" charset="-128"/>
              </a:rPr>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ln/>
        </p:spPr>
      </p:sp>
      <p:sp>
        <p:nvSpPr>
          <p:cNvPr id="409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Our research has focused on developing detailed descriptions of these levels of achievement.  Here are the descriptions in very broad terms.</a:t>
            </a:r>
          </a:p>
          <a:p>
            <a:r>
              <a:rPr lang="en-US">
                <a:latin typeface="Arial" charset="0"/>
                <a:ea typeface="ＭＳ Ｐゴシック" charset="0"/>
                <a:cs typeface="ＭＳ Ｐゴシック" charset="0"/>
              </a:rPr>
              <a:t>SLIDE</a:t>
            </a:r>
          </a:p>
        </p:txBody>
      </p:sp>
      <p:sp>
        <p:nvSpPr>
          <p:cNvPr id="409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BEF159A-8998-644A-B361-8C5EA1B573E2}" type="slidenum">
              <a:rPr lang="en-US" sz="1200"/>
              <a:pPr eaLnBrk="1" hangingPunct="1"/>
              <a:t>15</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We have worked in 3 strands:</a:t>
            </a:r>
          </a:p>
          <a:p>
            <a:r>
              <a:rPr lang="en-US">
                <a:latin typeface="Arial" charset="0"/>
                <a:ea typeface="ＭＳ Ｐゴシック" charset="0"/>
                <a:cs typeface="ＭＳ Ｐゴシック" charset="0"/>
              </a:rPr>
              <a:t>Kristin talked about water earlier this morning</a:t>
            </a:r>
          </a:p>
          <a:p>
            <a:r>
              <a:rPr lang="en-US">
                <a:latin typeface="Arial" charset="0"/>
                <a:ea typeface="ＭＳ Ｐゴシック" charset="0"/>
                <a:cs typeface="ＭＳ Ｐゴシック" charset="0"/>
              </a:rPr>
              <a:t>My main emphasis will be on carbon.</a:t>
            </a:r>
          </a:p>
        </p:txBody>
      </p:sp>
      <p:sp>
        <p:nvSpPr>
          <p:cNvPr id="327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5A668BE-6586-4C49-B8DC-23DCBCC9E5BE}" type="slidenum">
              <a:rPr lang="en-US" sz="1200"/>
              <a:pPr eaLnBrk="1" hangingPunct="1"/>
              <a:t>24</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E339BB2-04B8-854B-8A91-5CBD6C9D2B0B}" type="slidenum">
              <a:rPr lang="en-US" sz="1200"/>
              <a:pPr eaLnBrk="1" hangingPunct="1"/>
              <a:t>28</a:t>
            </a:fld>
            <a:endParaRPr lang="en-US" sz="120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Here is the general plan for the session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Here is another of those placeholder slides.  In our current project we are working to engage students in inquiry and application (accounts) in ways that enable them to make transitions among levels.</a:t>
            </a:r>
          </a:p>
        </p:txBody>
      </p:sp>
      <p:sp>
        <p:nvSpPr>
          <p:cNvPr id="573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1F9C38C-260C-C447-B44A-1C8BE6B8287E}" type="slidenum">
              <a:rPr lang="en-US" sz="1200"/>
              <a:pPr eaLnBrk="1" hangingPunct="1"/>
              <a:t>30</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Here’s another version of the loop diagram, our Upper Anchor:</a:t>
            </a:r>
          </a:p>
          <a:p>
            <a:r>
              <a:rPr lang="en-US">
                <a:latin typeface="Arial" charset="0"/>
                <a:ea typeface="ＭＳ Ｐゴシック" charset="0"/>
                <a:cs typeface="ＭＳ Ｐゴシック" charset="0"/>
              </a:rPr>
              <a:t>Matter cycles in Earth systems—green arrows.  Note that the carbon cycle takes carbon atoms out of and back into the atmosphere.</a:t>
            </a:r>
          </a:p>
          <a:p>
            <a:r>
              <a:rPr lang="en-US">
                <a:latin typeface="Arial" charset="0"/>
                <a:ea typeface="ＭＳ Ｐゴシック" charset="0"/>
                <a:cs typeface="ＭＳ Ｐゴシック" charset="0"/>
              </a:rPr>
              <a:t>Energy flows—red arrows.  Note that energy and matter are not interconverted and are never the same.</a:t>
            </a:r>
          </a:p>
        </p:txBody>
      </p:sp>
      <p:sp>
        <p:nvSpPr>
          <p:cNvPr id="430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1E82561-1173-D74B-8CC0-8FAFAD9F68CD}" type="slidenum">
              <a:rPr lang="en-US" sz="1200"/>
              <a:pPr eaLnBrk="1" hangingPunct="1"/>
              <a:t>32</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As we have dug deeper, we have seen that underlying this perception of two cycles is a deeply different way of making sense of matter cycling.</a:t>
            </a:r>
          </a:p>
          <a:p>
            <a:r>
              <a:rPr lang="en-US">
                <a:latin typeface="Arial" charset="0"/>
                <a:ea typeface="ＭＳ Ｐゴシック" charset="0"/>
                <a:cs typeface="ＭＳ Ｐゴシック" charset="0"/>
              </a:rPr>
              <a:t>SLIDE BULLETS</a:t>
            </a:r>
          </a:p>
        </p:txBody>
      </p:sp>
      <p:sp>
        <p:nvSpPr>
          <p:cNvPr id="450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8566E32-641C-554F-A8F2-3570B7F27B87}" type="slidenum">
              <a:rPr lang="en-US" sz="1200"/>
              <a:pPr eaLnBrk="1" hangingPunct="1"/>
              <a:t>33</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I want to thank the many people who have contributed to this research, and I</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m open for questions. </a:t>
            </a:r>
            <a:endParaRPr lang="en-US">
              <a:latin typeface="Arial" charset="0"/>
              <a:ea typeface="ＭＳ Ｐゴシック" charset="0"/>
              <a:cs typeface="ＭＳ Ｐゴシック" charset="0"/>
            </a:endParaRPr>
          </a:p>
        </p:txBody>
      </p:sp>
      <p:sp>
        <p:nvSpPr>
          <p:cNvPr id="204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BBB6996-B3D3-E24C-8AA6-9CBA02939B35}" type="slidenum">
              <a:rPr lang="en-US" sz="1200"/>
              <a:pPr eaLnBrk="1" hangingPunct="1"/>
              <a:t>3</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EB156E4-B8ED-E14B-84CF-093FB5F622D1}" type="slidenum">
              <a:rPr lang="en-US" sz="1200"/>
              <a:pPr eaLnBrk="1" hangingPunct="1"/>
              <a:t>4</a:t>
            </a:fld>
            <a:endParaRPr lang="en-US" sz="1200"/>
          </a:p>
        </p:txBody>
      </p:sp>
      <p:sp>
        <p:nvSpPr>
          <p:cNvPr id="26626" name="Rectangle 2"/>
          <p:cNvSpPr>
            <a:spLocks noGrp="1" noRot="1" noChangeAspect="1" noChangeArrowheads="1"/>
          </p:cNvSpPr>
          <p:nvPr>
            <p:ph type="sldImg"/>
          </p:nvPr>
        </p:nvSpPr>
        <p:spPr>
          <a:xfrm>
            <a:off x="1104900" y="696913"/>
            <a:ext cx="4648200" cy="3486150"/>
          </a:xfrm>
          <a:solidFill>
            <a:srgbClr val="FFFFFF"/>
          </a:solidFill>
          <a:ln/>
        </p:spPr>
      </p:sp>
      <p:sp>
        <p:nvSpPr>
          <p:cNvPr id="26627" name="Rectangle 3"/>
          <p:cNvSpPr>
            <a:spLocks noGrp="1" noChangeArrowheads="1"/>
          </p:cNvSpPr>
          <p:nvPr>
            <p:ph type="body" idx="1"/>
          </p:nvPr>
        </p:nvSpPr>
        <p:spPr>
          <a:xfrm>
            <a:off x="685800" y="4416425"/>
            <a:ext cx="5486400" cy="4183063"/>
          </a:xfrm>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These two basic definitions inform all of our work</a:t>
            </a:r>
          </a:p>
          <a:p>
            <a:pPr eaLnBrk="1" hangingPunct="1"/>
            <a:r>
              <a:rPr lang="en-US">
                <a:latin typeface="Arial" charset="0"/>
                <a:ea typeface="ＭＳ Ｐゴシック" charset="0"/>
                <a:cs typeface="ＭＳ Ｐゴシック" charset="0"/>
              </a:rPr>
              <a:t>I will elaborate on each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1A90546-9ECF-774B-9D6F-B84847DBD02A}" type="slidenum">
              <a:rPr lang="en-US" sz="1200"/>
              <a:pPr eaLnBrk="1" hangingPunct="1"/>
              <a:t>5</a:t>
            </a:fld>
            <a:endParaRPr lang="en-US" sz="1200"/>
          </a:p>
        </p:txBody>
      </p:sp>
      <p:sp>
        <p:nvSpPr>
          <p:cNvPr id="28674" name="Rectangle 2"/>
          <p:cNvSpPr>
            <a:spLocks noGrp="1" noRot="1" noChangeAspect="1" noChangeArrowheads="1"/>
          </p:cNvSpPr>
          <p:nvPr>
            <p:ph type="sldImg"/>
          </p:nvPr>
        </p:nvSpPr>
        <p:spPr>
          <a:xfrm>
            <a:off x="1104900" y="696913"/>
            <a:ext cx="4648200" cy="3486150"/>
          </a:xfrm>
          <a:solidFill>
            <a:srgbClr val="FFFFFF"/>
          </a:solidFill>
          <a:ln/>
        </p:spPr>
      </p:sp>
      <p:sp>
        <p:nvSpPr>
          <p:cNvPr id="28675" name="Rectangle 3"/>
          <p:cNvSpPr>
            <a:spLocks noGrp="1" noChangeArrowheads="1"/>
          </p:cNvSpPr>
          <p:nvPr>
            <p:ph type="body" idx="1"/>
          </p:nvPr>
        </p:nvSpPr>
        <p:spPr>
          <a:xfrm>
            <a:off x="685800" y="4416425"/>
            <a:ext cx="5486400" cy="4183063"/>
          </a:xfrm>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This is an important part of our definition of environmental science literacy--what we call the loop diagram. </a:t>
            </a:r>
          </a:p>
          <a:p>
            <a:pPr eaLnBrk="1" hangingPunct="1"/>
            <a:r>
              <a:rPr lang="en-US">
                <a:latin typeface="Arial" charset="0"/>
                <a:ea typeface="ＭＳ Ｐゴシック" charset="0"/>
                <a:cs typeface="ＭＳ Ｐゴシック" charset="0"/>
              </a:rPr>
              <a:t>Figure 1 on the handout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You will see strand-specific versions of the loop diagram on several of the posters.</a:t>
            </a:r>
          </a:p>
          <a:p>
            <a:pPr eaLnBrk="1" hangingPunct="1"/>
            <a:r>
              <a:rPr lang="en-US">
                <a:latin typeface="Arial" charset="0"/>
                <a:ea typeface="ＭＳ Ｐゴシック" charset="0"/>
                <a:cs typeface="ＭＳ Ｐゴシック" charset="0"/>
              </a:rPr>
              <a:t>Students need to connect human social and economic systems—the left-hand box—with environmental systems</a:t>
            </a:r>
          </a:p>
          <a:p>
            <a:pPr eaLnBrk="1" hangingPunct="1"/>
            <a:r>
              <a:rPr lang="en-US">
                <a:latin typeface="Arial" charset="0"/>
                <a:ea typeface="ＭＳ Ｐゴシック" charset="0"/>
                <a:cs typeface="ＭＳ Ｐゴシック" charset="0"/>
              </a:rPr>
              <a:t>Note that the science curriculum is in the right-hand box</a:t>
            </a:r>
          </a:p>
          <a:p>
            <a:pPr eaLnBrk="1" hangingPunct="1"/>
            <a:r>
              <a:rPr lang="en-US">
                <a:latin typeface="Arial" charset="0"/>
                <a:ea typeface="ＭＳ Ｐゴシック" charset="0"/>
                <a:cs typeface="ＭＳ Ｐゴシック" charset="0"/>
              </a:rPr>
              <a:t>We</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re generally focused on the right-hand box</a:t>
            </a:r>
          </a:p>
          <a:p>
            <a:pPr eaLnBrk="1" hangingPunct="1"/>
            <a:r>
              <a:rPr lang="en-US">
                <a:latin typeface="Arial" charset="0"/>
                <a:ea typeface="ＭＳ Ｐゴシック" charset="0"/>
                <a:cs typeface="ＭＳ Ｐゴシック" charset="0"/>
              </a:rPr>
              <a:t>Environmental science literacy means understanding the right-hand box well enough to connect it with the arrows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All the people doing research on learning progressions have not fully agreed on what a learning progression consists of, but here are three parts that I will talk about:</a:t>
            </a:r>
          </a:p>
          <a:p>
            <a:r>
              <a:rPr lang="en-US">
                <a:latin typeface="Arial" charset="0"/>
                <a:ea typeface="ＭＳ Ｐゴシック" charset="0"/>
                <a:cs typeface="ＭＳ Ｐゴシック" charset="0"/>
              </a:rPr>
              <a:t>SLIDE</a:t>
            </a:r>
          </a:p>
        </p:txBody>
      </p:sp>
      <p:sp>
        <p:nvSpPr>
          <p:cNvPr id="34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3D3FD07-76A7-0A4B-B391-17BF8C775860}" type="slidenum">
              <a:rPr lang="en-US" sz="1200"/>
              <a:pPr eaLnBrk="1" hangingPunct="1"/>
              <a:t>6</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A core question for any learning progression is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what is the learning that progresses?</a:t>
            </a:r>
            <a:r>
              <a:rPr lang="ja-JP" altLang="en-US">
                <a:latin typeface="Arial" charset="0"/>
                <a:ea typeface="ＭＳ Ｐゴシック" charset="0"/>
                <a:cs typeface="ＭＳ Ｐゴシック" charset="0"/>
              </a:rPr>
              <a:t>”</a:t>
            </a:r>
            <a:endParaRPr lang="en-US" altLang="ja-JP">
              <a:latin typeface="Arial" charset="0"/>
              <a:ea typeface="ＭＳ Ｐゴシック" charset="0"/>
              <a:cs typeface="ＭＳ Ｐゴシック" charset="0"/>
            </a:endParaRPr>
          </a:p>
          <a:p>
            <a:r>
              <a:rPr lang="en-US">
                <a:latin typeface="Arial" charset="0"/>
                <a:ea typeface="ＭＳ Ｐゴシック" charset="0"/>
                <a:cs typeface="ＭＳ Ｐゴシック" charset="0"/>
              </a:rPr>
              <a:t>In the past year we have settled on a 3-part answer to that question: Discourse, practices, and knowledge</a:t>
            </a:r>
          </a:p>
          <a:p>
            <a:r>
              <a:rPr lang="en-US">
                <a:latin typeface="Arial" charset="0"/>
                <a:ea typeface="ＭＳ Ｐゴシック" charset="0"/>
                <a:cs typeface="ＭＳ Ｐゴシック" charset="0"/>
              </a:rPr>
              <a:t>I</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ll talk briefly about each</a:t>
            </a:r>
            <a:endParaRPr lang="en-US">
              <a:latin typeface="Arial" charset="0"/>
              <a:ea typeface="ＭＳ Ｐゴシック" charset="0"/>
              <a:cs typeface="ＭＳ Ｐゴシック" charset="0"/>
            </a:endParaRPr>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2DA7AE4-0C6C-9842-AFB3-919E07EE7763}" type="slidenum">
              <a:rPr lang="en-US" sz="1200"/>
              <a:pPr eaLnBrk="1" hangingPunct="1"/>
              <a:t>7</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We have worked in 3 strands:</a:t>
            </a:r>
          </a:p>
          <a:p>
            <a:r>
              <a:rPr lang="en-US">
                <a:latin typeface="Arial" charset="0"/>
                <a:ea typeface="ＭＳ Ｐゴシック" charset="0"/>
                <a:cs typeface="ＭＳ Ｐゴシック" charset="0"/>
              </a:rPr>
              <a:t>Kristin talked about water earlier this morning</a:t>
            </a:r>
          </a:p>
          <a:p>
            <a:r>
              <a:rPr lang="en-US">
                <a:latin typeface="Arial" charset="0"/>
                <a:ea typeface="ＭＳ Ｐゴシック" charset="0"/>
                <a:cs typeface="ＭＳ Ｐゴシック" charset="0"/>
              </a:rPr>
              <a:t>My main emphasis will be on carbon.</a:t>
            </a:r>
          </a:p>
        </p:txBody>
      </p:sp>
      <p:sp>
        <p:nvSpPr>
          <p:cNvPr id="327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5A668BE-6586-4C49-B8DC-23DCBCC9E5BE}" type="slidenum">
              <a:rPr lang="en-US" sz="1200"/>
              <a:pPr eaLnBrk="1" hangingPunct="1"/>
              <a:t>8</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 a variety</a:t>
            </a:r>
            <a:r>
              <a:rPr lang="en-US" baseline="0" dirty="0" smtClean="0"/>
              <a:t> of data sources in these presentations.  The first two papers make use of clinical interviews.  </a:t>
            </a:r>
            <a:endParaRPr lang="en-US" dirty="0"/>
          </a:p>
        </p:txBody>
      </p:sp>
      <p:sp>
        <p:nvSpPr>
          <p:cNvPr id="4" name="Slide Number Placeholder 3"/>
          <p:cNvSpPr>
            <a:spLocks noGrp="1"/>
          </p:cNvSpPr>
          <p:nvPr>
            <p:ph type="sldNum" sz="quarter" idx="10"/>
          </p:nvPr>
        </p:nvSpPr>
        <p:spPr/>
        <p:txBody>
          <a:bodyPr/>
          <a:lstStyle/>
          <a:p>
            <a:pPr>
              <a:defRPr/>
            </a:pPr>
            <a:fld id="{8EC652A6-64B5-7C40-9F70-CE18159B264C}" type="slidenum">
              <a:rPr lang="en-US" smtClean="0"/>
              <a:pPr>
                <a:defRPr/>
              </a:pPr>
              <a:t>9</a:t>
            </a:fld>
            <a:endParaRPr lang="en-US"/>
          </a:p>
        </p:txBody>
      </p:sp>
    </p:spTree>
    <p:extLst>
      <p:ext uri="{BB962C8B-B14F-4D97-AF65-F5344CB8AC3E}">
        <p14:creationId xmlns:p14="http://schemas.microsoft.com/office/powerpoint/2010/main" val="2574615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369543D-024D-AC43-BBBA-FC3F9DF029E3}" type="slidenum">
              <a:rPr lang="en-US" sz="1200"/>
              <a:pPr eaLnBrk="1" hangingPunct="1"/>
              <a:t>10</a:t>
            </a:fld>
            <a:endParaRPr lang="en-US" sz="1200"/>
          </a:p>
        </p:txBody>
      </p:sp>
      <p:sp>
        <p:nvSpPr>
          <p:cNvPr id="30722" name="Rectangle 2"/>
          <p:cNvSpPr>
            <a:spLocks noGrp="1" noRot="1" noChangeAspect="1" noChangeArrowheads="1" noTextEdit="1"/>
          </p:cNvSpPr>
          <p:nvPr>
            <p:ph type="sldImg"/>
          </p:nvPr>
        </p:nvSpPr>
        <p:spPr>
          <a:xfrm>
            <a:off x="1104900" y="696913"/>
            <a:ext cx="4648200" cy="3486150"/>
          </a:xfrm>
          <a:solidFill>
            <a:srgbClr val="FFFFFF"/>
          </a:solidFill>
          <a:ln/>
        </p:spPr>
      </p:sp>
      <p:sp>
        <p:nvSpPr>
          <p:cNvPr id="30723" name="Rectangle 3"/>
          <p:cNvSpPr>
            <a:spLocks noGrp="1" noChangeArrowheads="1"/>
          </p:cNvSpPr>
          <p:nvPr>
            <p:ph type="body" idx="1"/>
          </p:nvPr>
        </p:nvSpPr>
        <p:spPr>
          <a:xfrm>
            <a:off x="685800" y="4416425"/>
            <a:ext cx="5486400" cy="4183063"/>
          </a:xfrm>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Now our approach to practices.</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Our studies of how students at different levels of sophistication make environmental decisions have led us to identify 3 key practices:</a:t>
            </a:r>
          </a:p>
          <a:p>
            <a:pPr eaLnBrk="1" hangingPunct="1"/>
            <a:r>
              <a:rPr lang="en-US">
                <a:latin typeface="Arial" charset="0"/>
                <a:ea typeface="ＭＳ Ｐゴシック" charset="0"/>
                <a:cs typeface="ＭＳ Ｐゴシック" charset="0"/>
              </a:rPr>
              <a:t>Investigating, accounts, and deciding.</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Inquiry and accounts—the yellow boxes—are particularly important to us as science educators.</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My planned presentation will focus mostly on accounts, but I do have a few slides on inquiry tucked away at the end if you want to discuss inquiry during the question and answer session.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9F68DA-795E-9C4D-A292-70AFC1988ADA}" type="slidenum">
              <a:rPr lang="en-US"/>
              <a:pPr>
                <a:defRPr/>
              </a:pPr>
              <a:t>‹#›</a:t>
            </a:fld>
            <a:endParaRPr lang="en-US"/>
          </a:p>
        </p:txBody>
      </p:sp>
    </p:spTree>
    <p:extLst>
      <p:ext uri="{BB962C8B-B14F-4D97-AF65-F5344CB8AC3E}">
        <p14:creationId xmlns:p14="http://schemas.microsoft.com/office/powerpoint/2010/main" val="209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C77364-A117-8448-9EDE-FB77F8DAB38F}" type="slidenum">
              <a:rPr lang="en-US"/>
              <a:pPr>
                <a:defRPr/>
              </a:pPr>
              <a:t>‹#›</a:t>
            </a:fld>
            <a:endParaRPr lang="en-US"/>
          </a:p>
        </p:txBody>
      </p:sp>
    </p:spTree>
    <p:extLst>
      <p:ext uri="{BB962C8B-B14F-4D97-AF65-F5344CB8AC3E}">
        <p14:creationId xmlns:p14="http://schemas.microsoft.com/office/powerpoint/2010/main" val="429924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C6738A-ABA7-B14B-8F35-09F5D919BAE1}" type="slidenum">
              <a:rPr lang="en-US"/>
              <a:pPr>
                <a:defRPr/>
              </a:pPr>
              <a:t>‹#›</a:t>
            </a:fld>
            <a:endParaRPr lang="en-US"/>
          </a:p>
        </p:txBody>
      </p:sp>
    </p:spTree>
    <p:extLst>
      <p:ext uri="{BB962C8B-B14F-4D97-AF65-F5344CB8AC3E}">
        <p14:creationId xmlns:p14="http://schemas.microsoft.com/office/powerpoint/2010/main" val="2556061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normAutofit/>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65371F-A3E8-364C-B59B-950379774836}" type="slidenum">
              <a:rPr lang="en-US"/>
              <a:pPr>
                <a:defRPr/>
              </a:pPr>
              <a:t>‹#›</a:t>
            </a:fld>
            <a:endParaRPr lang="en-US"/>
          </a:p>
        </p:txBody>
      </p:sp>
    </p:spTree>
    <p:extLst>
      <p:ext uri="{BB962C8B-B14F-4D97-AF65-F5344CB8AC3E}">
        <p14:creationId xmlns:p14="http://schemas.microsoft.com/office/powerpoint/2010/main" val="2231791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53468E-88B7-CC42-9D9A-24215A4FAD6E}" type="slidenum">
              <a:rPr lang="en-US"/>
              <a:pPr>
                <a:defRPr/>
              </a:pPr>
              <a:t>‹#›</a:t>
            </a:fld>
            <a:endParaRPr lang="en-US"/>
          </a:p>
        </p:txBody>
      </p:sp>
    </p:spTree>
    <p:extLst>
      <p:ext uri="{BB962C8B-B14F-4D97-AF65-F5344CB8AC3E}">
        <p14:creationId xmlns:p14="http://schemas.microsoft.com/office/powerpoint/2010/main" val="3175332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424E9E-B4FF-714C-9ED1-08455B0E99F6}" type="slidenum">
              <a:rPr lang="en-US"/>
              <a:pPr>
                <a:defRPr/>
              </a:pPr>
              <a:t>‹#›</a:t>
            </a:fld>
            <a:endParaRPr lang="en-US"/>
          </a:p>
        </p:txBody>
      </p:sp>
    </p:spTree>
    <p:extLst>
      <p:ext uri="{BB962C8B-B14F-4D97-AF65-F5344CB8AC3E}">
        <p14:creationId xmlns:p14="http://schemas.microsoft.com/office/powerpoint/2010/main" val="815497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3D23E3-F807-834C-A3D8-5EF5183E3BFA}" type="slidenum">
              <a:rPr lang="en-US"/>
              <a:pPr>
                <a:defRPr/>
              </a:pPr>
              <a:t>‹#›</a:t>
            </a:fld>
            <a:endParaRPr lang="en-US"/>
          </a:p>
        </p:txBody>
      </p:sp>
    </p:spTree>
    <p:extLst>
      <p:ext uri="{BB962C8B-B14F-4D97-AF65-F5344CB8AC3E}">
        <p14:creationId xmlns:p14="http://schemas.microsoft.com/office/powerpoint/2010/main" val="1930956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2F0999-2FB9-2F44-8ADC-7E061D226D54}" type="slidenum">
              <a:rPr lang="en-US"/>
              <a:pPr>
                <a:defRPr/>
              </a:pPr>
              <a:t>‹#›</a:t>
            </a:fld>
            <a:endParaRPr lang="en-US"/>
          </a:p>
        </p:txBody>
      </p:sp>
    </p:spTree>
    <p:extLst>
      <p:ext uri="{BB962C8B-B14F-4D97-AF65-F5344CB8AC3E}">
        <p14:creationId xmlns:p14="http://schemas.microsoft.com/office/powerpoint/2010/main" val="3112760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854797-F825-9742-BA17-B12622683690}" type="slidenum">
              <a:rPr lang="en-US"/>
              <a:pPr>
                <a:defRPr/>
              </a:pPr>
              <a:t>‹#›</a:t>
            </a:fld>
            <a:endParaRPr lang="en-US"/>
          </a:p>
        </p:txBody>
      </p:sp>
    </p:spTree>
    <p:extLst>
      <p:ext uri="{BB962C8B-B14F-4D97-AF65-F5344CB8AC3E}">
        <p14:creationId xmlns:p14="http://schemas.microsoft.com/office/powerpoint/2010/main" val="1036188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3638403-8958-414F-A382-0692B91831D7}" type="slidenum">
              <a:rPr lang="en-US"/>
              <a:pPr>
                <a:defRPr/>
              </a:pPr>
              <a:t>‹#›</a:t>
            </a:fld>
            <a:endParaRPr lang="en-US"/>
          </a:p>
        </p:txBody>
      </p:sp>
    </p:spTree>
    <p:extLst>
      <p:ext uri="{BB962C8B-B14F-4D97-AF65-F5344CB8AC3E}">
        <p14:creationId xmlns:p14="http://schemas.microsoft.com/office/powerpoint/2010/main" val="2076687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0843B0-C769-0044-BCE6-8D6FFDF3B57D}" type="slidenum">
              <a:rPr lang="en-US"/>
              <a:pPr>
                <a:defRPr/>
              </a:pPr>
              <a:t>‹#›</a:t>
            </a:fld>
            <a:endParaRPr lang="en-US"/>
          </a:p>
        </p:txBody>
      </p:sp>
    </p:spTree>
    <p:extLst>
      <p:ext uri="{BB962C8B-B14F-4D97-AF65-F5344CB8AC3E}">
        <p14:creationId xmlns:p14="http://schemas.microsoft.com/office/powerpoint/2010/main" val="2708107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C511BD-CE1C-CA41-819E-03B6A20C5BB4}" type="slidenum">
              <a:rPr lang="en-US"/>
              <a:pPr>
                <a:defRPr/>
              </a:pPr>
              <a:t>‹#›</a:t>
            </a:fld>
            <a:endParaRPr lang="en-US"/>
          </a:p>
        </p:txBody>
      </p:sp>
    </p:spTree>
    <p:extLst>
      <p:ext uri="{BB962C8B-B14F-4D97-AF65-F5344CB8AC3E}">
        <p14:creationId xmlns:p14="http://schemas.microsoft.com/office/powerpoint/2010/main" val="3547833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header"/>
          <p:cNvPicPr>
            <a:picLocks noChangeAspect="1" noChangeArrowheads="1"/>
          </p:cNvPicPr>
          <p:nvPr userDrawn="1"/>
        </p:nvPicPr>
        <p:blipFill>
          <a:blip r:embed="rId14">
            <a:extLst>
              <a:ext uri="{28A0092B-C50C-407E-A947-70E740481C1C}">
                <a14:useLocalDpi xmlns:a14="http://schemas.microsoft.com/office/drawing/2010/main" val="0"/>
              </a:ext>
            </a:extLst>
          </a:blip>
          <a:srcRect t="21739"/>
          <a:stretch>
            <a:fillRect/>
          </a:stretch>
        </p:blipFill>
        <p:spPr bwMode="auto">
          <a:xfrm>
            <a:off x="0" y="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1524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29"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29"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188F59B-25D6-CB46-9AA2-5853601A053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19" charset="-128"/>
          <a:cs typeface="ＭＳ Ｐゴシック" pitchFamily="19" charset="-128"/>
        </a:defRPr>
      </a:lvl1pPr>
      <a:lvl2pPr algn="ctr" rtl="0" eaLnBrk="0" fontAlgn="base" hangingPunct="0">
        <a:spcBef>
          <a:spcPct val="0"/>
        </a:spcBef>
        <a:spcAft>
          <a:spcPct val="0"/>
        </a:spcAft>
        <a:defRPr sz="4400">
          <a:solidFill>
            <a:schemeClr val="tx2"/>
          </a:solidFill>
          <a:latin typeface="Arial" pitchFamily="68" charset="0"/>
          <a:ea typeface="ＭＳ Ｐゴシック" pitchFamily="19" charset="-128"/>
          <a:cs typeface="ＭＳ Ｐゴシック" pitchFamily="19" charset="-128"/>
        </a:defRPr>
      </a:lvl2pPr>
      <a:lvl3pPr algn="ctr" rtl="0" eaLnBrk="0" fontAlgn="base" hangingPunct="0">
        <a:spcBef>
          <a:spcPct val="0"/>
        </a:spcBef>
        <a:spcAft>
          <a:spcPct val="0"/>
        </a:spcAft>
        <a:defRPr sz="4400">
          <a:solidFill>
            <a:schemeClr val="tx2"/>
          </a:solidFill>
          <a:latin typeface="Arial" pitchFamily="68" charset="0"/>
          <a:ea typeface="ＭＳ Ｐゴシック" pitchFamily="19" charset="-128"/>
          <a:cs typeface="ＭＳ Ｐゴシック" pitchFamily="19" charset="-128"/>
        </a:defRPr>
      </a:lvl3pPr>
      <a:lvl4pPr algn="ctr" rtl="0" eaLnBrk="0" fontAlgn="base" hangingPunct="0">
        <a:spcBef>
          <a:spcPct val="0"/>
        </a:spcBef>
        <a:spcAft>
          <a:spcPct val="0"/>
        </a:spcAft>
        <a:defRPr sz="4400">
          <a:solidFill>
            <a:schemeClr val="tx2"/>
          </a:solidFill>
          <a:latin typeface="Arial" pitchFamily="68" charset="0"/>
          <a:ea typeface="ＭＳ Ｐゴシック" pitchFamily="19" charset="-128"/>
          <a:cs typeface="ＭＳ Ｐゴシック" pitchFamily="19" charset="-128"/>
        </a:defRPr>
      </a:lvl4pPr>
      <a:lvl5pPr algn="ctr" rtl="0" eaLnBrk="0" fontAlgn="base" hangingPunct="0">
        <a:spcBef>
          <a:spcPct val="0"/>
        </a:spcBef>
        <a:spcAft>
          <a:spcPct val="0"/>
        </a:spcAft>
        <a:defRPr sz="4400">
          <a:solidFill>
            <a:schemeClr val="tx2"/>
          </a:solidFill>
          <a:latin typeface="Arial" pitchFamily="68" charset="0"/>
          <a:ea typeface="ＭＳ Ｐゴシック" pitchFamily="19" charset="-128"/>
          <a:cs typeface="ＭＳ Ｐゴシック" pitchFamily="19" charset="-128"/>
        </a:defRPr>
      </a:lvl5pPr>
      <a:lvl6pPr marL="457200" algn="ctr" rtl="0" fontAlgn="base">
        <a:spcBef>
          <a:spcPct val="0"/>
        </a:spcBef>
        <a:spcAft>
          <a:spcPct val="0"/>
        </a:spcAft>
        <a:defRPr sz="4400">
          <a:solidFill>
            <a:schemeClr val="tx2"/>
          </a:solidFill>
          <a:latin typeface="Arial" pitchFamily="68" charset="0"/>
        </a:defRPr>
      </a:lvl6pPr>
      <a:lvl7pPr marL="914400" algn="ctr" rtl="0" fontAlgn="base">
        <a:spcBef>
          <a:spcPct val="0"/>
        </a:spcBef>
        <a:spcAft>
          <a:spcPct val="0"/>
        </a:spcAft>
        <a:defRPr sz="4400">
          <a:solidFill>
            <a:schemeClr val="tx2"/>
          </a:solidFill>
          <a:latin typeface="Arial" pitchFamily="68" charset="0"/>
        </a:defRPr>
      </a:lvl7pPr>
      <a:lvl8pPr marL="1371600" algn="ctr" rtl="0" fontAlgn="base">
        <a:spcBef>
          <a:spcPct val="0"/>
        </a:spcBef>
        <a:spcAft>
          <a:spcPct val="0"/>
        </a:spcAft>
        <a:defRPr sz="4400">
          <a:solidFill>
            <a:schemeClr val="tx2"/>
          </a:solidFill>
          <a:latin typeface="Arial" pitchFamily="68" charset="0"/>
        </a:defRPr>
      </a:lvl8pPr>
      <a:lvl9pPr marL="1828800" algn="ctr" rtl="0" fontAlgn="base">
        <a:spcBef>
          <a:spcPct val="0"/>
        </a:spcBef>
        <a:spcAft>
          <a:spcPct val="0"/>
        </a:spcAft>
        <a:defRPr sz="4400">
          <a:solidFill>
            <a:schemeClr val="tx2"/>
          </a:solidFill>
          <a:latin typeface="Arial" pitchFamily="6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9" charset="-128"/>
          <a:cs typeface="ＭＳ Ｐゴシック" pitchFamily="19"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6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edr1.educ.msu.edu/EnvironmentalLit/index.ht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2.bin"/><Relationship Id="rId5" Type="http://schemas.openxmlformats.org/officeDocument/2006/relationships/oleObject" Target="../embeddings/Microsoft_Word_97_-_2004_Document1.doc"/><Relationship Id="rId6" Type="http://schemas.openxmlformats.org/officeDocument/2006/relationships/image" Target="../media/image3.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ctrTitle"/>
          </p:nvPr>
        </p:nvSpPr>
        <p:spPr>
          <a:xfrm>
            <a:off x="685800" y="3276600"/>
            <a:ext cx="7772400" cy="1143000"/>
          </a:xfrm>
        </p:spPr>
        <p:txBody>
          <a:bodyPr>
            <a:normAutofit fontScale="90000"/>
          </a:bodyPr>
          <a:lstStyle/>
          <a:p>
            <a:pPr>
              <a:defRPr/>
            </a:pPr>
            <a:r>
              <a:rPr lang="en-US" sz="3200" dirty="0" smtClean="0"/>
              <a:t>Overview: </a:t>
            </a:r>
            <a:r>
              <a:rPr lang="en-US" sz="3200" dirty="0" smtClean="0"/>
              <a:t>Using </a:t>
            </a:r>
            <a:r>
              <a:rPr lang="en-US" sz="3200" dirty="0"/>
              <a:t>Learning Progressions Research to Teach for Environmental Science Literacy</a:t>
            </a:r>
            <a:br>
              <a:rPr lang="en-US" sz="3200" dirty="0"/>
            </a:br>
            <a:r>
              <a:rPr lang="en-US" sz="3200" dirty="0" smtClean="0"/>
              <a:t> </a:t>
            </a:r>
            <a:r>
              <a:rPr lang="en-US" sz="1800" dirty="0" smtClean="0"/>
              <a:t>Related </a:t>
            </a:r>
            <a:r>
              <a:rPr lang="en-US" sz="1800" dirty="0"/>
              <a:t>Paper Set </a:t>
            </a:r>
            <a:r>
              <a:rPr lang="en-US" sz="1800" dirty="0" smtClean="0"/>
              <a:t>Presented at </a:t>
            </a:r>
            <a:r>
              <a:rPr lang="en-US" sz="1800" dirty="0"/>
              <a:t>the Annual Meeting of the National Association for Research in Science Teaching</a:t>
            </a:r>
            <a:r>
              <a:rPr lang="en-US" sz="1800" dirty="0" smtClean="0"/>
              <a:t>, Rio Grande, Puerto Rico, April 6, 2012</a:t>
            </a:r>
            <a:br>
              <a:rPr lang="en-US" sz="1800" dirty="0" smtClean="0"/>
            </a:br>
            <a:r>
              <a:rPr lang="en-US" sz="3600" dirty="0" smtClean="0">
                <a:latin typeface="Arial" charset="0"/>
                <a:ea typeface="ＭＳ Ｐゴシック" charset="0"/>
                <a:cs typeface="ＭＳ Ｐゴシック" charset="0"/>
              </a:rPr>
              <a:t/>
            </a:r>
            <a:br>
              <a:rPr lang="en-US" sz="3600" dirty="0" smtClean="0">
                <a:latin typeface="Arial" charset="0"/>
                <a:ea typeface="ＭＳ Ｐゴシック" charset="0"/>
                <a:cs typeface="ＭＳ Ｐゴシック" charset="0"/>
              </a:rPr>
            </a:br>
            <a:r>
              <a:rPr lang="en-US" sz="1800" dirty="0" smtClean="0">
                <a:latin typeface="Arial" charset="0"/>
                <a:ea typeface="ＭＳ Ｐゴシック" charset="0"/>
                <a:cs typeface="ＭＳ Ｐゴシック" charset="0"/>
              </a:rPr>
              <a:t>Website</a:t>
            </a:r>
            <a:r>
              <a:rPr lang="en-US" sz="1800" dirty="0">
                <a:latin typeface="Arial" charset="0"/>
                <a:ea typeface="ＭＳ Ｐゴシック" charset="0"/>
                <a:cs typeface="ＭＳ Ｐゴシック" charset="0"/>
              </a:rPr>
              <a:t>: </a:t>
            </a:r>
            <a:r>
              <a:rPr lang="en-US" sz="1800" u="sng" dirty="0">
                <a:latin typeface="Arial" charset="0"/>
                <a:ea typeface="ＭＳ Ｐゴシック" charset="0"/>
                <a:cs typeface="ＭＳ Ｐゴシック" charset="0"/>
                <a:hlinkClick r:id="rId3"/>
              </a:rPr>
              <a:t>http://edr1.educ.msu.edu/EnvironmentalLit/index.htm</a:t>
            </a:r>
            <a:endParaRPr lang="en-US" sz="1800" dirty="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28600"/>
            <a:ext cx="8229600" cy="687388"/>
          </a:xfrm>
        </p:spPr>
        <p:txBody>
          <a:bodyPr>
            <a:normAutofit fontScale="90000"/>
          </a:bodyPr>
          <a:lstStyle/>
          <a:p>
            <a:pPr eaLnBrk="1" hangingPunct="1">
              <a:defRPr/>
            </a:pPr>
            <a:r>
              <a:rPr lang="en-US" sz="3600">
                <a:solidFill>
                  <a:schemeClr val="tx1"/>
                </a:solidFill>
                <a:ea typeface="ＭＳ Ｐゴシック" charset="-128"/>
                <a:cs typeface="ＭＳ Ｐゴシック" charset="-128"/>
              </a:rPr>
              <a:t>Practices of Environmentally Literate Citizens </a:t>
            </a:r>
            <a:endParaRPr lang="en-US" sz="5200">
              <a:solidFill>
                <a:schemeClr val="tx1"/>
              </a:solidFill>
              <a:ea typeface="ＭＳ Ｐゴシック" charset="-128"/>
              <a:cs typeface="ＭＳ Ｐゴシック" charset="-128"/>
            </a:endParaRPr>
          </a:p>
        </p:txBody>
      </p:sp>
      <p:grpSp>
        <p:nvGrpSpPr>
          <p:cNvPr id="29698" name="Group 13"/>
          <p:cNvGrpSpPr>
            <a:grpSpLocks/>
          </p:cNvGrpSpPr>
          <p:nvPr/>
        </p:nvGrpSpPr>
        <p:grpSpPr bwMode="auto">
          <a:xfrm>
            <a:off x="869950" y="1393825"/>
            <a:ext cx="7664450" cy="5159375"/>
            <a:chOff x="869950" y="1317625"/>
            <a:chExt cx="7664450" cy="5159375"/>
          </a:xfrm>
        </p:grpSpPr>
        <p:sp>
          <p:nvSpPr>
            <p:cNvPr id="71685" name="AutoShape 5"/>
            <p:cNvSpPr>
              <a:spLocks noChangeArrowheads="1"/>
            </p:cNvSpPr>
            <p:nvPr/>
          </p:nvSpPr>
          <p:spPr bwMode="auto">
            <a:xfrm>
              <a:off x="869950" y="1317625"/>
              <a:ext cx="7664450" cy="5159375"/>
            </a:xfrm>
            <a:prstGeom prst="roundRect">
              <a:avLst>
                <a:gd name="adj" fmla="val 16667"/>
              </a:avLst>
            </a:prstGeom>
            <a:gradFill rotWithShape="0">
              <a:gsLst>
                <a:gs pos="0">
                  <a:srgbClr val="9BC1FF"/>
                </a:gs>
                <a:gs pos="100000">
                  <a:srgbClr val="3F80CD"/>
                </a:gs>
              </a:gsLst>
              <a:lin ang="5400000"/>
            </a:gradFill>
            <a:ln w="19050">
              <a:solidFill>
                <a:srgbClr val="4A7EBB"/>
              </a:solidFill>
              <a:round/>
              <a:headEnd/>
              <a:tailEnd/>
            </a:ln>
            <a:effectLst>
              <a:outerShdw blurRad="63500" dist="26940" dir="5400000" algn="ctr" rotWithShape="0">
                <a:srgbClr val="000000">
                  <a:alpha val="35001"/>
                </a:srgbClr>
              </a:outerShdw>
            </a:effectLst>
          </p:spPr>
          <p:txBody>
            <a:bodyPr tIns="91440" bIns="91440"/>
            <a:lstStyle/>
            <a:p>
              <a:pPr algn="ctr">
                <a:defRPr/>
              </a:pPr>
              <a:r>
                <a:rPr lang="en-US" b="1"/>
                <a:t>Discourses:</a:t>
              </a:r>
              <a:r>
                <a:rPr lang="en-US"/>
                <a:t> Communities of practice, identities, values, funds of knowledge</a:t>
              </a:r>
            </a:p>
            <a:p>
              <a:pPr>
                <a:defRPr/>
              </a:pPr>
              <a:endParaRPr lang="en-US" sz="1200">
                <a:latin typeface="Times New Roman" charset="0"/>
              </a:endParaRPr>
            </a:p>
            <a:p>
              <a:pPr>
                <a:defRPr/>
              </a:pPr>
              <a:endParaRPr lang="en-US" sz="1200">
                <a:latin typeface="Times New Roman" charset="0"/>
              </a:endParaRPr>
            </a:p>
          </p:txBody>
        </p:sp>
        <p:grpSp>
          <p:nvGrpSpPr>
            <p:cNvPr id="29701" name="Group 12"/>
            <p:cNvGrpSpPr>
              <a:grpSpLocks/>
            </p:cNvGrpSpPr>
            <p:nvPr/>
          </p:nvGrpSpPr>
          <p:grpSpPr bwMode="auto">
            <a:xfrm>
              <a:off x="1459020" y="2286000"/>
              <a:ext cx="6513309" cy="4009855"/>
              <a:chOff x="1459020" y="2286000"/>
              <a:chExt cx="6513309" cy="4009855"/>
            </a:xfrm>
          </p:grpSpPr>
          <p:sp>
            <p:nvSpPr>
              <p:cNvPr id="71686" name="AutoShape 6"/>
              <p:cNvSpPr>
                <a:spLocks noChangeArrowheads="1"/>
              </p:cNvSpPr>
              <p:nvPr/>
            </p:nvSpPr>
            <p:spPr bwMode="auto">
              <a:xfrm>
                <a:off x="5005388" y="2286000"/>
                <a:ext cx="2967037" cy="2070100"/>
              </a:xfrm>
              <a:prstGeom prst="roundRect">
                <a:avLst>
                  <a:gd name="adj" fmla="val 16667"/>
                </a:avLst>
              </a:prstGeom>
              <a:solidFill>
                <a:srgbClr val="FFF999"/>
              </a:solidFill>
              <a:ln w="19050">
                <a:solidFill>
                  <a:srgbClr val="4A7EBB"/>
                </a:solidFill>
                <a:round/>
                <a:headEnd/>
                <a:tailEnd/>
              </a:ln>
              <a:effectLst>
                <a:outerShdw blurRad="63500" dist="26940" dir="5400000" algn="ctr" rotWithShape="0">
                  <a:srgbClr val="000000">
                    <a:alpha val="35001"/>
                  </a:srgbClr>
                </a:outerShdw>
              </a:effectLst>
            </p:spPr>
            <p:txBody>
              <a:bodyPr tIns="91440" bIns="91440"/>
              <a:lstStyle/>
              <a:p>
                <a:pPr algn="ctr">
                  <a:defRPr/>
                </a:pPr>
                <a:r>
                  <a:rPr lang="en-US" sz="1600" b="1" dirty="0"/>
                  <a:t>Explaining and Predicting (Accounts)</a:t>
                </a:r>
              </a:p>
              <a:p>
                <a:pPr algn="ctr">
                  <a:defRPr/>
                </a:pPr>
                <a:r>
                  <a:rPr lang="en-US" sz="1600" dirty="0"/>
                  <a:t>What is happening in this situation? </a:t>
                </a:r>
              </a:p>
              <a:p>
                <a:pPr algn="ctr">
                  <a:defRPr/>
                </a:pPr>
                <a:r>
                  <a:rPr lang="en-US" sz="1600" dirty="0"/>
                  <a:t>What are the likely consequences of different courses of action?</a:t>
                </a:r>
              </a:p>
              <a:p>
                <a:pPr>
                  <a:defRPr/>
                </a:pPr>
                <a:endParaRPr lang="en-US" sz="1200" dirty="0">
                  <a:latin typeface="Times New Roman" charset="0"/>
                </a:endParaRPr>
              </a:p>
            </p:txBody>
          </p:sp>
          <p:sp>
            <p:nvSpPr>
              <p:cNvPr id="71687" name="AutoShape 7"/>
              <p:cNvSpPr>
                <a:spLocks noChangeArrowheads="1"/>
              </p:cNvSpPr>
              <p:nvPr/>
            </p:nvSpPr>
            <p:spPr bwMode="auto">
              <a:xfrm>
                <a:off x="1458913" y="2430463"/>
                <a:ext cx="2638425" cy="1925637"/>
              </a:xfrm>
              <a:prstGeom prst="roundRect">
                <a:avLst>
                  <a:gd name="adj" fmla="val 16667"/>
                </a:avLst>
              </a:prstGeom>
              <a:solidFill>
                <a:srgbClr val="FFF999"/>
              </a:solidFill>
              <a:ln w="19050">
                <a:solidFill>
                  <a:srgbClr val="4A7EBB"/>
                </a:solidFill>
                <a:round/>
                <a:headEnd/>
                <a:tailEnd/>
              </a:ln>
              <a:effectLst>
                <a:outerShdw blurRad="63500" dist="26940" dir="5400000" algn="ctr" rotWithShape="0">
                  <a:srgbClr val="000000">
                    <a:alpha val="35001"/>
                  </a:srgbClr>
                </a:outerShdw>
              </a:effectLst>
            </p:spPr>
            <p:txBody>
              <a:bodyPr tIns="91440" bIns="91440"/>
              <a:lstStyle/>
              <a:p>
                <a:pPr algn="ctr">
                  <a:defRPr/>
                </a:pPr>
                <a:r>
                  <a:rPr lang="en-US" sz="1600" b="1"/>
                  <a:t>Investigating (Inquiry)</a:t>
                </a:r>
              </a:p>
              <a:p>
                <a:pPr algn="ctr">
                  <a:defRPr/>
                </a:pPr>
                <a:r>
                  <a:rPr lang="en-US" sz="1600"/>
                  <a:t>What is the problem?</a:t>
                </a:r>
              </a:p>
              <a:p>
                <a:pPr algn="ctr">
                  <a:defRPr/>
                </a:pPr>
                <a:r>
                  <a:rPr lang="en-US" sz="1600"/>
                  <a:t>Who do I trust? </a:t>
                </a:r>
              </a:p>
              <a:p>
                <a:pPr algn="ctr">
                  <a:defRPr/>
                </a:pPr>
                <a:r>
                  <a:rPr lang="en-US" sz="1600"/>
                  <a:t>What’s the evidence?</a:t>
                </a:r>
              </a:p>
            </p:txBody>
          </p:sp>
          <p:sp>
            <p:nvSpPr>
              <p:cNvPr id="71688" name="AutoShape 8"/>
              <p:cNvSpPr>
                <a:spLocks noChangeArrowheads="1"/>
              </p:cNvSpPr>
              <p:nvPr/>
            </p:nvSpPr>
            <p:spPr bwMode="auto">
              <a:xfrm>
                <a:off x="3533775" y="5016500"/>
                <a:ext cx="2343150" cy="1279525"/>
              </a:xfrm>
              <a:prstGeom prst="roundRect">
                <a:avLst>
                  <a:gd name="adj" fmla="val 16667"/>
                </a:avLst>
              </a:prstGeom>
              <a:solidFill>
                <a:srgbClr val="FFFFFF"/>
              </a:solidFill>
              <a:ln w="19050">
                <a:solidFill>
                  <a:srgbClr val="4A7EBB"/>
                </a:solidFill>
                <a:round/>
                <a:headEnd/>
                <a:tailEnd/>
              </a:ln>
              <a:effectLst>
                <a:outerShdw blurRad="63500" dist="26940" dir="5400000" algn="ctr" rotWithShape="0">
                  <a:srgbClr val="000000">
                    <a:alpha val="35001"/>
                  </a:srgbClr>
                </a:outerShdw>
              </a:effectLst>
            </p:spPr>
            <p:txBody>
              <a:bodyPr tIns="91440" bIns="91440"/>
              <a:lstStyle/>
              <a:p>
                <a:pPr algn="ctr">
                  <a:defRPr/>
                </a:pPr>
                <a:r>
                  <a:rPr lang="en-US" sz="1600" b="1">
                    <a:ea typeface="ＭＳ Ｐゴシック" pitchFamily="-105" charset="-128"/>
                    <a:cs typeface="+mn-cs"/>
                  </a:rPr>
                  <a:t>Deciding</a:t>
                </a:r>
              </a:p>
              <a:p>
                <a:pPr algn="ctr">
                  <a:defRPr/>
                </a:pPr>
                <a:endParaRPr lang="en-US" sz="1600">
                  <a:ea typeface="ＭＳ Ｐゴシック" pitchFamily="-105" charset="-128"/>
                  <a:cs typeface="+mn-cs"/>
                </a:endParaRPr>
              </a:p>
              <a:p>
                <a:pPr algn="ctr">
                  <a:defRPr/>
                </a:pPr>
                <a:r>
                  <a:rPr lang="en-US" sz="1600">
                    <a:ea typeface="ＭＳ Ｐゴシック" pitchFamily="-105" charset="-128"/>
                    <a:cs typeface="+mn-cs"/>
                  </a:rPr>
                  <a:t>What will I do?</a:t>
                </a:r>
              </a:p>
            </p:txBody>
          </p:sp>
          <p:sp>
            <p:nvSpPr>
              <p:cNvPr id="71689" name="Line 9"/>
              <p:cNvSpPr>
                <a:spLocks noChangeShapeType="1"/>
              </p:cNvSpPr>
              <p:nvPr/>
            </p:nvSpPr>
            <p:spPr bwMode="auto">
              <a:xfrm>
                <a:off x="4110038" y="3400425"/>
                <a:ext cx="882650" cy="0"/>
              </a:xfrm>
              <a:prstGeom prst="line">
                <a:avLst/>
              </a:prstGeom>
              <a:noFill/>
              <a:ln w="25400">
                <a:solidFill>
                  <a:srgbClr val="000000"/>
                </a:solidFill>
                <a:round/>
                <a:headEnd type="triangle" w="med" len="med"/>
                <a:tailEnd type="triangle" w="med" len="med"/>
              </a:ln>
              <a:effectLst>
                <a:outerShdw blurRad="63500" dist="26940" dir="5400000" algn="ctr" rotWithShape="0">
                  <a:srgbClr val="000000">
                    <a:alpha val="35001"/>
                  </a:srgbClr>
                </a:outerShdw>
              </a:effectLst>
            </p:spPr>
            <p:txBody>
              <a:bodyPr/>
              <a:lstStyle/>
              <a:p>
                <a:pPr>
                  <a:defRPr/>
                </a:pPr>
                <a:endParaRPr lang="en-US"/>
              </a:p>
            </p:txBody>
          </p:sp>
          <p:sp>
            <p:nvSpPr>
              <p:cNvPr id="71690" name="Line 10"/>
              <p:cNvSpPr>
                <a:spLocks noChangeShapeType="1"/>
              </p:cNvSpPr>
              <p:nvPr/>
            </p:nvSpPr>
            <p:spPr bwMode="auto">
              <a:xfrm>
                <a:off x="3521075" y="4370388"/>
                <a:ext cx="588963" cy="646112"/>
              </a:xfrm>
              <a:prstGeom prst="line">
                <a:avLst/>
              </a:prstGeom>
              <a:noFill/>
              <a:ln w="25400">
                <a:solidFill>
                  <a:srgbClr val="000000"/>
                </a:solidFill>
                <a:round/>
                <a:headEnd type="triangle" w="med" len="med"/>
                <a:tailEnd type="triangle" w="med" len="med"/>
              </a:ln>
              <a:effectLst>
                <a:outerShdw blurRad="63500" dist="26940" dir="5400000" algn="ctr" rotWithShape="0">
                  <a:srgbClr val="000000">
                    <a:alpha val="35001"/>
                  </a:srgbClr>
                </a:outerShdw>
              </a:effectLst>
            </p:spPr>
            <p:txBody>
              <a:bodyPr/>
              <a:lstStyle/>
              <a:p>
                <a:pPr>
                  <a:defRPr/>
                </a:pPr>
                <a:endParaRPr lang="en-US"/>
              </a:p>
            </p:txBody>
          </p:sp>
          <p:sp>
            <p:nvSpPr>
              <p:cNvPr id="71691" name="Line 11"/>
              <p:cNvSpPr>
                <a:spLocks noChangeShapeType="1"/>
              </p:cNvSpPr>
              <p:nvPr/>
            </p:nvSpPr>
            <p:spPr bwMode="auto">
              <a:xfrm flipV="1">
                <a:off x="4992688" y="4370388"/>
                <a:ext cx="590550" cy="646112"/>
              </a:xfrm>
              <a:prstGeom prst="line">
                <a:avLst/>
              </a:prstGeom>
              <a:noFill/>
              <a:ln w="25400">
                <a:solidFill>
                  <a:srgbClr val="000000"/>
                </a:solidFill>
                <a:round/>
                <a:headEnd type="triangle" w="med" len="med"/>
                <a:tailEnd type="triangle" w="med" len="med"/>
              </a:ln>
              <a:effectLst>
                <a:outerShdw blurRad="63500" dist="26940" dir="5400000" algn="ctr" rotWithShape="0">
                  <a:srgbClr val="000000">
                    <a:alpha val="35001"/>
                  </a:srgbClr>
                </a:outerShdw>
              </a:effectLst>
            </p:spPr>
            <p:txBody>
              <a:bodyPr/>
              <a:lstStyle/>
              <a:p>
                <a:pPr>
                  <a:defRPr/>
                </a:pPr>
                <a:endParaRPr lang="en-US"/>
              </a:p>
            </p:txBody>
          </p:sp>
        </p:grpSp>
      </p:grpSp>
      <p:sp>
        <p:nvSpPr>
          <p:cNvPr id="13" name="Oval 12"/>
          <p:cNvSpPr/>
          <p:nvPr/>
        </p:nvSpPr>
        <p:spPr>
          <a:xfrm>
            <a:off x="762000" y="1600200"/>
            <a:ext cx="4191000" cy="350520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ＭＳ Ｐゴシック" charset="0"/>
                <a:cs typeface="ＭＳ Ｐゴシック" charset="0"/>
              </a:rPr>
              <a:t>Presentations in this Session</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i="1" dirty="0"/>
              <a:t>Inquiry learning progression framework for carbon transforming processes, </a:t>
            </a:r>
            <a:r>
              <a:rPr lang="en-US" dirty="0"/>
              <a:t>by Jenny </a:t>
            </a:r>
            <a:r>
              <a:rPr lang="en-US" dirty="0" err="1"/>
              <a:t>Dauer</a:t>
            </a:r>
            <a:r>
              <a:rPr lang="en-US" dirty="0"/>
              <a:t>, Hannah Miller, and Charles W. </a:t>
            </a:r>
            <a:r>
              <a:rPr lang="en-US" dirty="0" smtClean="0"/>
              <a:t>Anderson</a:t>
            </a:r>
            <a:endParaRPr lang="en-US" dirty="0"/>
          </a:p>
        </p:txBody>
      </p:sp>
    </p:spTree>
    <p:extLst>
      <p:ext uri="{BB962C8B-B14F-4D97-AF65-F5344CB8AC3E}">
        <p14:creationId xmlns:p14="http://schemas.microsoft.com/office/powerpoint/2010/main" val="929072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28600"/>
            <a:ext cx="8229600" cy="687388"/>
          </a:xfrm>
        </p:spPr>
        <p:txBody>
          <a:bodyPr>
            <a:normAutofit fontScale="90000"/>
          </a:bodyPr>
          <a:lstStyle/>
          <a:p>
            <a:pPr eaLnBrk="1" hangingPunct="1">
              <a:defRPr/>
            </a:pPr>
            <a:r>
              <a:rPr lang="en-US" sz="3600">
                <a:solidFill>
                  <a:schemeClr val="tx1"/>
                </a:solidFill>
                <a:ea typeface="ＭＳ Ｐゴシック" charset="-128"/>
                <a:cs typeface="ＭＳ Ｐゴシック" charset="-128"/>
              </a:rPr>
              <a:t>Practices of Environmentally Literate Citizens </a:t>
            </a:r>
            <a:endParaRPr lang="en-US" sz="5200">
              <a:solidFill>
                <a:schemeClr val="tx1"/>
              </a:solidFill>
              <a:ea typeface="ＭＳ Ｐゴシック" charset="-128"/>
              <a:cs typeface="ＭＳ Ｐゴシック" charset="-128"/>
            </a:endParaRPr>
          </a:p>
        </p:txBody>
      </p:sp>
      <p:grpSp>
        <p:nvGrpSpPr>
          <p:cNvPr id="29698" name="Group 13"/>
          <p:cNvGrpSpPr>
            <a:grpSpLocks/>
          </p:cNvGrpSpPr>
          <p:nvPr/>
        </p:nvGrpSpPr>
        <p:grpSpPr bwMode="auto">
          <a:xfrm>
            <a:off x="869950" y="1393825"/>
            <a:ext cx="7664450" cy="5159375"/>
            <a:chOff x="869950" y="1317625"/>
            <a:chExt cx="7664450" cy="5159375"/>
          </a:xfrm>
        </p:grpSpPr>
        <p:sp>
          <p:nvSpPr>
            <p:cNvPr id="71685" name="AutoShape 5"/>
            <p:cNvSpPr>
              <a:spLocks noChangeArrowheads="1"/>
            </p:cNvSpPr>
            <p:nvPr/>
          </p:nvSpPr>
          <p:spPr bwMode="auto">
            <a:xfrm>
              <a:off x="869950" y="1317625"/>
              <a:ext cx="7664450" cy="5159375"/>
            </a:xfrm>
            <a:prstGeom prst="roundRect">
              <a:avLst>
                <a:gd name="adj" fmla="val 16667"/>
              </a:avLst>
            </a:prstGeom>
            <a:gradFill rotWithShape="0">
              <a:gsLst>
                <a:gs pos="0">
                  <a:srgbClr val="9BC1FF"/>
                </a:gs>
                <a:gs pos="100000">
                  <a:srgbClr val="3F80CD"/>
                </a:gs>
              </a:gsLst>
              <a:lin ang="5400000"/>
            </a:gradFill>
            <a:ln w="19050">
              <a:solidFill>
                <a:srgbClr val="4A7EBB"/>
              </a:solidFill>
              <a:round/>
              <a:headEnd/>
              <a:tailEnd/>
            </a:ln>
            <a:effectLst>
              <a:outerShdw blurRad="63500" dist="26940" dir="5400000" algn="ctr" rotWithShape="0">
                <a:srgbClr val="000000">
                  <a:alpha val="35001"/>
                </a:srgbClr>
              </a:outerShdw>
            </a:effectLst>
          </p:spPr>
          <p:txBody>
            <a:bodyPr tIns="91440" bIns="91440"/>
            <a:lstStyle/>
            <a:p>
              <a:pPr algn="ctr">
                <a:defRPr/>
              </a:pPr>
              <a:r>
                <a:rPr lang="en-US" b="1"/>
                <a:t>Discourses:</a:t>
              </a:r>
              <a:r>
                <a:rPr lang="en-US"/>
                <a:t> Communities of practice, identities, values, funds of knowledge</a:t>
              </a:r>
            </a:p>
            <a:p>
              <a:pPr>
                <a:defRPr/>
              </a:pPr>
              <a:endParaRPr lang="en-US" sz="1200">
                <a:latin typeface="Times New Roman" charset="0"/>
              </a:endParaRPr>
            </a:p>
            <a:p>
              <a:pPr>
                <a:defRPr/>
              </a:pPr>
              <a:endParaRPr lang="en-US" sz="1200">
                <a:latin typeface="Times New Roman" charset="0"/>
              </a:endParaRPr>
            </a:p>
          </p:txBody>
        </p:sp>
        <p:grpSp>
          <p:nvGrpSpPr>
            <p:cNvPr id="29701" name="Group 12"/>
            <p:cNvGrpSpPr>
              <a:grpSpLocks/>
            </p:cNvGrpSpPr>
            <p:nvPr/>
          </p:nvGrpSpPr>
          <p:grpSpPr bwMode="auto">
            <a:xfrm>
              <a:off x="1459020" y="2286000"/>
              <a:ext cx="6513309" cy="4009855"/>
              <a:chOff x="1459020" y="2286000"/>
              <a:chExt cx="6513309" cy="4009855"/>
            </a:xfrm>
          </p:grpSpPr>
          <p:sp>
            <p:nvSpPr>
              <p:cNvPr id="71686" name="AutoShape 6"/>
              <p:cNvSpPr>
                <a:spLocks noChangeArrowheads="1"/>
              </p:cNvSpPr>
              <p:nvPr/>
            </p:nvSpPr>
            <p:spPr bwMode="auto">
              <a:xfrm>
                <a:off x="5005388" y="2286000"/>
                <a:ext cx="2967037" cy="2070100"/>
              </a:xfrm>
              <a:prstGeom prst="roundRect">
                <a:avLst>
                  <a:gd name="adj" fmla="val 16667"/>
                </a:avLst>
              </a:prstGeom>
              <a:solidFill>
                <a:srgbClr val="FFF999"/>
              </a:solidFill>
              <a:ln w="19050">
                <a:solidFill>
                  <a:srgbClr val="4A7EBB"/>
                </a:solidFill>
                <a:round/>
                <a:headEnd/>
                <a:tailEnd/>
              </a:ln>
              <a:effectLst>
                <a:outerShdw blurRad="63500" dist="26940" dir="5400000" algn="ctr" rotWithShape="0">
                  <a:srgbClr val="000000">
                    <a:alpha val="35001"/>
                  </a:srgbClr>
                </a:outerShdw>
              </a:effectLst>
            </p:spPr>
            <p:txBody>
              <a:bodyPr tIns="91440" bIns="91440"/>
              <a:lstStyle/>
              <a:p>
                <a:pPr algn="ctr">
                  <a:defRPr/>
                </a:pPr>
                <a:r>
                  <a:rPr lang="en-US" sz="1600" b="1" dirty="0"/>
                  <a:t>Explaining and Predicting (Accounts)</a:t>
                </a:r>
              </a:p>
              <a:p>
                <a:pPr algn="ctr">
                  <a:defRPr/>
                </a:pPr>
                <a:r>
                  <a:rPr lang="en-US" sz="1600" dirty="0"/>
                  <a:t>What is happening in this situation? </a:t>
                </a:r>
              </a:p>
              <a:p>
                <a:pPr algn="ctr">
                  <a:defRPr/>
                </a:pPr>
                <a:r>
                  <a:rPr lang="en-US" sz="1600" dirty="0"/>
                  <a:t>What are the likely consequences of different courses of action?</a:t>
                </a:r>
              </a:p>
              <a:p>
                <a:pPr>
                  <a:defRPr/>
                </a:pPr>
                <a:endParaRPr lang="en-US" sz="1200" dirty="0">
                  <a:latin typeface="Times New Roman" charset="0"/>
                </a:endParaRPr>
              </a:p>
            </p:txBody>
          </p:sp>
          <p:sp>
            <p:nvSpPr>
              <p:cNvPr id="71687" name="AutoShape 7"/>
              <p:cNvSpPr>
                <a:spLocks noChangeArrowheads="1"/>
              </p:cNvSpPr>
              <p:nvPr/>
            </p:nvSpPr>
            <p:spPr bwMode="auto">
              <a:xfrm>
                <a:off x="1458913" y="2430463"/>
                <a:ext cx="2638425" cy="1925637"/>
              </a:xfrm>
              <a:prstGeom prst="roundRect">
                <a:avLst>
                  <a:gd name="adj" fmla="val 16667"/>
                </a:avLst>
              </a:prstGeom>
              <a:solidFill>
                <a:srgbClr val="FFF999"/>
              </a:solidFill>
              <a:ln w="19050">
                <a:solidFill>
                  <a:srgbClr val="4A7EBB"/>
                </a:solidFill>
                <a:round/>
                <a:headEnd/>
                <a:tailEnd/>
              </a:ln>
              <a:effectLst>
                <a:outerShdw blurRad="63500" dist="26940" dir="5400000" algn="ctr" rotWithShape="0">
                  <a:srgbClr val="000000">
                    <a:alpha val="35001"/>
                  </a:srgbClr>
                </a:outerShdw>
              </a:effectLst>
            </p:spPr>
            <p:txBody>
              <a:bodyPr tIns="91440" bIns="91440"/>
              <a:lstStyle/>
              <a:p>
                <a:pPr algn="ctr">
                  <a:defRPr/>
                </a:pPr>
                <a:r>
                  <a:rPr lang="en-US" sz="1600" b="1"/>
                  <a:t>Investigating (Inquiry)</a:t>
                </a:r>
              </a:p>
              <a:p>
                <a:pPr algn="ctr">
                  <a:defRPr/>
                </a:pPr>
                <a:r>
                  <a:rPr lang="en-US" sz="1600"/>
                  <a:t>What is the problem?</a:t>
                </a:r>
              </a:p>
              <a:p>
                <a:pPr algn="ctr">
                  <a:defRPr/>
                </a:pPr>
                <a:r>
                  <a:rPr lang="en-US" sz="1600"/>
                  <a:t>Who do I trust? </a:t>
                </a:r>
              </a:p>
              <a:p>
                <a:pPr algn="ctr">
                  <a:defRPr/>
                </a:pPr>
                <a:r>
                  <a:rPr lang="en-US" sz="1600"/>
                  <a:t>What’s the evidence?</a:t>
                </a:r>
              </a:p>
            </p:txBody>
          </p:sp>
          <p:sp>
            <p:nvSpPr>
              <p:cNvPr id="71688" name="AutoShape 8"/>
              <p:cNvSpPr>
                <a:spLocks noChangeArrowheads="1"/>
              </p:cNvSpPr>
              <p:nvPr/>
            </p:nvSpPr>
            <p:spPr bwMode="auto">
              <a:xfrm>
                <a:off x="3533775" y="5016500"/>
                <a:ext cx="2343150" cy="1279525"/>
              </a:xfrm>
              <a:prstGeom prst="roundRect">
                <a:avLst>
                  <a:gd name="adj" fmla="val 16667"/>
                </a:avLst>
              </a:prstGeom>
              <a:solidFill>
                <a:srgbClr val="FFFFFF"/>
              </a:solidFill>
              <a:ln w="19050">
                <a:solidFill>
                  <a:srgbClr val="4A7EBB"/>
                </a:solidFill>
                <a:round/>
                <a:headEnd/>
                <a:tailEnd/>
              </a:ln>
              <a:effectLst>
                <a:outerShdw blurRad="63500" dist="26940" dir="5400000" algn="ctr" rotWithShape="0">
                  <a:srgbClr val="000000">
                    <a:alpha val="35001"/>
                  </a:srgbClr>
                </a:outerShdw>
              </a:effectLst>
            </p:spPr>
            <p:txBody>
              <a:bodyPr tIns="91440" bIns="91440"/>
              <a:lstStyle/>
              <a:p>
                <a:pPr algn="ctr">
                  <a:defRPr/>
                </a:pPr>
                <a:r>
                  <a:rPr lang="en-US" sz="1600" b="1">
                    <a:ea typeface="ＭＳ Ｐゴシック" pitchFamily="-105" charset="-128"/>
                    <a:cs typeface="+mn-cs"/>
                  </a:rPr>
                  <a:t>Deciding</a:t>
                </a:r>
              </a:p>
              <a:p>
                <a:pPr algn="ctr">
                  <a:defRPr/>
                </a:pPr>
                <a:endParaRPr lang="en-US" sz="1600">
                  <a:ea typeface="ＭＳ Ｐゴシック" pitchFamily="-105" charset="-128"/>
                  <a:cs typeface="+mn-cs"/>
                </a:endParaRPr>
              </a:p>
              <a:p>
                <a:pPr algn="ctr">
                  <a:defRPr/>
                </a:pPr>
                <a:r>
                  <a:rPr lang="en-US" sz="1600">
                    <a:ea typeface="ＭＳ Ｐゴシック" pitchFamily="-105" charset="-128"/>
                    <a:cs typeface="+mn-cs"/>
                  </a:rPr>
                  <a:t>What will I do?</a:t>
                </a:r>
              </a:p>
            </p:txBody>
          </p:sp>
          <p:sp>
            <p:nvSpPr>
              <p:cNvPr id="71689" name="Line 9"/>
              <p:cNvSpPr>
                <a:spLocks noChangeShapeType="1"/>
              </p:cNvSpPr>
              <p:nvPr/>
            </p:nvSpPr>
            <p:spPr bwMode="auto">
              <a:xfrm>
                <a:off x="4110038" y="3400425"/>
                <a:ext cx="882650" cy="0"/>
              </a:xfrm>
              <a:prstGeom prst="line">
                <a:avLst/>
              </a:prstGeom>
              <a:noFill/>
              <a:ln w="25400">
                <a:solidFill>
                  <a:srgbClr val="000000"/>
                </a:solidFill>
                <a:round/>
                <a:headEnd type="triangle" w="med" len="med"/>
                <a:tailEnd type="triangle" w="med" len="med"/>
              </a:ln>
              <a:effectLst>
                <a:outerShdw blurRad="63500" dist="26940" dir="5400000" algn="ctr" rotWithShape="0">
                  <a:srgbClr val="000000">
                    <a:alpha val="35001"/>
                  </a:srgbClr>
                </a:outerShdw>
              </a:effectLst>
            </p:spPr>
            <p:txBody>
              <a:bodyPr/>
              <a:lstStyle/>
              <a:p>
                <a:pPr>
                  <a:defRPr/>
                </a:pPr>
                <a:endParaRPr lang="en-US"/>
              </a:p>
            </p:txBody>
          </p:sp>
          <p:sp>
            <p:nvSpPr>
              <p:cNvPr id="71690" name="Line 10"/>
              <p:cNvSpPr>
                <a:spLocks noChangeShapeType="1"/>
              </p:cNvSpPr>
              <p:nvPr/>
            </p:nvSpPr>
            <p:spPr bwMode="auto">
              <a:xfrm>
                <a:off x="3521075" y="4370388"/>
                <a:ext cx="588963" cy="646112"/>
              </a:xfrm>
              <a:prstGeom prst="line">
                <a:avLst/>
              </a:prstGeom>
              <a:noFill/>
              <a:ln w="25400">
                <a:solidFill>
                  <a:srgbClr val="000000"/>
                </a:solidFill>
                <a:round/>
                <a:headEnd type="triangle" w="med" len="med"/>
                <a:tailEnd type="triangle" w="med" len="med"/>
              </a:ln>
              <a:effectLst>
                <a:outerShdw blurRad="63500" dist="26940" dir="5400000" algn="ctr" rotWithShape="0">
                  <a:srgbClr val="000000">
                    <a:alpha val="35001"/>
                  </a:srgbClr>
                </a:outerShdw>
              </a:effectLst>
            </p:spPr>
            <p:txBody>
              <a:bodyPr/>
              <a:lstStyle/>
              <a:p>
                <a:pPr>
                  <a:defRPr/>
                </a:pPr>
                <a:endParaRPr lang="en-US"/>
              </a:p>
            </p:txBody>
          </p:sp>
          <p:sp>
            <p:nvSpPr>
              <p:cNvPr id="71691" name="Line 11"/>
              <p:cNvSpPr>
                <a:spLocks noChangeShapeType="1"/>
              </p:cNvSpPr>
              <p:nvPr/>
            </p:nvSpPr>
            <p:spPr bwMode="auto">
              <a:xfrm flipV="1">
                <a:off x="4992688" y="4370388"/>
                <a:ext cx="590550" cy="646112"/>
              </a:xfrm>
              <a:prstGeom prst="line">
                <a:avLst/>
              </a:prstGeom>
              <a:noFill/>
              <a:ln w="25400">
                <a:solidFill>
                  <a:srgbClr val="000000"/>
                </a:solidFill>
                <a:round/>
                <a:headEnd type="triangle" w="med" len="med"/>
                <a:tailEnd type="triangle" w="med" len="med"/>
              </a:ln>
              <a:effectLst>
                <a:outerShdw blurRad="63500" dist="26940" dir="5400000" algn="ctr" rotWithShape="0">
                  <a:srgbClr val="000000">
                    <a:alpha val="35001"/>
                  </a:srgbClr>
                </a:outerShdw>
              </a:effectLst>
            </p:spPr>
            <p:txBody>
              <a:bodyPr/>
              <a:lstStyle/>
              <a:p>
                <a:pPr>
                  <a:defRPr/>
                </a:pPr>
                <a:endParaRPr lang="en-US"/>
              </a:p>
            </p:txBody>
          </p:sp>
        </p:grpSp>
      </p:grpSp>
      <p:sp>
        <p:nvSpPr>
          <p:cNvPr id="12" name="Oval 11"/>
          <p:cNvSpPr/>
          <p:nvPr/>
        </p:nvSpPr>
        <p:spPr>
          <a:xfrm>
            <a:off x="4419600" y="1676400"/>
            <a:ext cx="4191000" cy="350520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209176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fontScale="90000"/>
          </a:bodyPr>
          <a:lstStyle/>
          <a:p>
            <a:pPr>
              <a:defRPr/>
            </a:pPr>
            <a:r>
              <a:rPr lang="en-US" sz="3600" smtClean="0">
                <a:ea typeface="ＭＳ Ｐゴシック" charset="-128"/>
                <a:cs typeface="ＭＳ Ｐゴシック" charset="-128"/>
              </a:rPr>
              <a:t>Contrasts between Force-dynamic and Scientific Discourse (Pinker, Talmy)</a:t>
            </a:r>
          </a:p>
        </p:txBody>
      </p:sp>
      <p:sp>
        <p:nvSpPr>
          <p:cNvPr id="31747" name="Content Placeholder 2"/>
          <p:cNvSpPr>
            <a:spLocks noGrp="1"/>
          </p:cNvSpPr>
          <p:nvPr>
            <p:ph idx="1"/>
          </p:nvPr>
        </p:nvSpPr>
        <p:spPr>
          <a:xfrm>
            <a:off x="457200" y="1447800"/>
            <a:ext cx="8229600" cy="4953000"/>
          </a:xfrm>
        </p:spPr>
        <p:txBody>
          <a:bodyPr/>
          <a:lstStyle/>
          <a:p>
            <a:pPr>
              <a:lnSpc>
                <a:spcPct val="70000"/>
              </a:lnSpc>
            </a:pPr>
            <a:r>
              <a:rPr lang="en-US" sz="2700" b="1" i="1">
                <a:latin typeface="Arial" charset="0"/>
                <a:ea typeface="ＭＳ Ｐゴシック" charset="0"/>
                <a:cs typeface="ＭＳ Ｐゴシック" charset="0"/>
              </a:rPr>
              <a:t>Force-dynamic discourse</a:t>
            </a:r>
            <a:r>
              <a:rPr lang="en-US" sz="2700" i="1">
                <a:latin typeface="Arial" charset="0"/>
                <a:ea typeface="ＭＳ Ｐゴシック" charset="0"/>
                <a:cs typeface="ＭＳ Ｐゴシック" charset="0"/>
              </a:rPr>
              <a:t>:</a:t>
            </a:r>
            <a:r>
              <a:rPr lang="en-US" sz="2700">
                <a:latin typeface="Arial" charset="0"/>
                <a:ea typeface="ＭＳ Ｐゴシック" charset="0"/>
                <a:cs typeface="ＭＳ Ｐゴシック" charset="0"/>
              </a:rPr>
              <a:t> </a:t>
            </a:r>
            <a:r>
              <a:rPr lang="en-US" sz="2700" b="1">
                <a:latin typeface="Arial" charset="0"/>
                <a:ea typeface="ＭＳ Ｐゴシック" charset="0"/>
                <a:cs typeface="ＭＳ Ｐゴシック" charset="0"/>
              </a:rPr>
              <a:t>Actors</a:t>
            </a:r>
            <a:r>
              <a:rPr lang="en-US" sz="2700">
                <a:latin typeface="Arial" charset="0"/>
                <a:ea typeface="ＭＳ Ｐゴシック" charset="0"/>
                <a:cs typeface="ＭＳ Ｐゴシック" charset="0"/>
              </a:rPr>
              <a:t> (e.g., animals, plants, machines) make things happen with the help of enablers that satisfy their “needs.”</a:t>
            </a:r>
          </a:p>
          <a:p>
            <a:pPr lvl="1">
              <a:lnSpc>
                <a:spcPct val="70000"/>
              </a:lnSpc>
            </a:pPr>
            <a:r>
              <a:rPr lang="en-US" sz="2400">
                <a:latin typeface="Arial" charset="0"/>
                <a:ea typeface="ＭＳ Ｐゴシック" charset="0"/>
              </a:rPr>
              <a:t>This is everyone’s “first language” that we have to master in order to speak grammatical English (or French, Spanish, Chinese, etc.)</a:t>
            </a:r>
          </a:p>
          <a:p>
            <a:pPr>
              <a:lnSpc>
                <a:spcPct val="70000"/>
              </a:lnSpc>
            </a:pPr>
            <a:r>
              <a:rPr lang="en-US" sz="2700" b="1" i="1">
                <a:latin typeface="Arial" charset="0"/>
                <a:ea typeface="ＭＳ Ｐゴシック" charset="0"/>
                <a:cs typeface="ＭＳ Ｐゴシック" charset="0"/>
              </a:rPr>
              <a:t>Scientific discourse</a:t>
            </a:r>
            <a:r>
              <a:rPr lang="en-US" sz="2700" i="1">
                <a:latin typeface="Arial" charset="0"/>
                <a:ea typeface="ＭＳ Ｐゴシック" charset="0"/>
                <a:cs typeface="ＭＳ Ｐゴシック" charset="0"/>
              </a:rPr>
              <a:t>:</a:t>
            </a:r>
            <a:r>
              <a:rPr lang="en-US" sz="2700">
                <a:latin typeface="Arial" charset="0"/>
                <a:ea typeface="ＭＳ Ｐゴシック" charset="0"/>
                <a:cs typeface="ＭＳ Ｐゴシック" charset="0"/>
              </a:rPr>
              <a:t> </a:t>
            </a:r>
            <a:r>
              <a:rPr lang="en-US" sz="2700" b="1">
                <a:latin typeface="Arial" charset="0"/>
                <a:ea typeface="ＭＳ Ｐゴシック" charset="0"/>
                <a:cs typeface="ＭＳ Ｐゴシック" charset="0"/>
              </a:rPr>
              <a:t>Systems</a:t>
            </a:r>
            <a:r>
              <a:rPr lang="en-US" sz="2700">
                <a:latin typeface="Arial" charset="0"/>
                <a:ea typeface="ＭＳ Ｐゴシック" charset="0"/>
                <a:cs typeface="ＭＳ Ｐゴシック" charset="0"/>
              </a:rPr>
              <a:t> are composed of enduring entities (e.g., matter, energy) which change according to laws or principles (e.g., conservation laws)</a:t>
            </a:r>
          </a:p>
          <a:p>
            <a:pPr lvl="1">
              <a:lnSpc>
                <a:spcPct val="70000"/>
              </a:lnSpc>
            </a:pPr>
            <a:r>
              <a:rPr lang="en-US" sz="2400">
                <a:latin typeface="Arial" charset="0"/>
                <a:ea typeface="ＭＳ Ｐゴシック" charset="0"/>
              </a:rPr>
              <a:t>This is a “second language” that is powerful for analyzing the material world</a:t>
            </a:r>
          </a:p>
          <a:p>
            <a:pPr>
              <a:lnSpc>
                <a:spcPct val="70000"/>
              </a:lnSpc>
            </a:pPr>
            <a:r>
              <a:rPr lang="en-US" sz="2700">
                <a:latin typeface="Arial" charset="0"/>
                <a:ea typeface="ＭＳ Ｐゴシック" charset="0"/>
                <a:cs typeface="ＭＳ Ｐゴシック" charset="0"/>
              </a:rPr>
              <a:t>We often have the illusion of communication because speakers of these languages use the same words with different meanings (e.g., energy, carbon, nutrient, etc.)</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74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sz="2900" dirty="0" smtClean="0">
                <a:ea typeface="ＭＳ Ｐゴシック" pitchFamily="-105" charset="-128"/>
              </a:rPr>
              <a:t>Carbon Accounts: Grouping and Explaining Carbon-transforming Processes</a:t>
            </a:r>
            <a:endParaRPr lang="en-US" sz="4000" dirty="0" smtClean="0">
              <a:ea typeface="ＭＳ Ｐゴシック" pitchFamily="-105" charset="-128"/>
            </a:endParaRPr>
          </a:p>
        </p:txBody>
      </p:sp>
      <p:graphicFrame>
        <p:nvGraphicFramePr>
          <p:cNvPr id="2050" name="Object 2"/>
          <p:cNvGraphicFramePr>
            <a:graphicFrameLocks noChangeAspect="1"/>
          </p:cNvGraphicFramePr>
          <p:nvPr/>
        </p:nvGraphicFramePr>
        <p:xfrm>
          <a:off x="233363" y="1371600"/>
          <a:ext cx="8675687" cy="2708275"/>
        </p:xfrm>
        <a:graphic>
          <a:graphicData uri="http://schemas.openxmlformats.org/presentationml/2006/ole">
            <mc:AlternateContent xmlns:mc="http://schemas.openxmlformats.org/markup-compatibility/2006">
              <mc:Choice xmlns:v="urn:schemas-microsoft-com:vml" Requires="v">
                <p:oleObj spid="_x0000_s1042" name="Document" r:id="rId5" imgW="7507224" imgH="2343912" progId="Word.Document.8">
                  <p:embed/>
                </p:oleObj>
              </mc:Choice>
              <mc:Fallback>
                <p:oleObj name="Document" r:id="rId5" imgW="7507224" imgH="2343912"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363" y="1371600"/>
                        <a:ext cx="8675687" cy="270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35"/>
          <p:cNvSpPr>
            <a:spLocks noChangeArrowheads="1"/>
          </p:cNvSpPr>
          <p:nvPr/>
        </p:nvSpPr>
        <p:spPr bwMode="auto">
          <a:xfrm flipH="1">
            <a:off x="457200" y="3810000"/>
            <a:ext cx="8153400" cy="2678113"/>
          </a:xfrm>
          <a:prstGeom prst="rect">
            <a:avLst/>
          </a:prstGeom>
          <a:noFill/>
          <a:ln w="9525">
            <a:noFill/>
            <a:miter lim="800000"/>
            <a:headEnd/>
            <a:tailEnd/>
          </a:ln>
        </p:spPr>
        <p:txBody>
          <a:bodyPr>
            <a:spAutoFit/>
          </a:bodyPr>
          <a:lstStyle/>
          <a:p>
            <a:r>
              <a:rPr lang="en-US" sz="2800" dirty="0"/>
              <a:t>Black: Linking processes that students at all levels can tell us about</a:t>
            </a:r>
            <a:endParaRPr lang="en-US" sz="2800" dirty="0">
              <a:solidFill>
                <a:srgbClr val="00FF00"/>
              </a:solidFill>
            </a:endParaRPr>
          </a:p>
          <a:p>
            <a:r>
              <a:rPr lang="en-US" sz="2800" dirty="0">
                <a:solidFill>
                  <a:srgbClr val="FF0000"/>
                </a:solidFill>
              </a:rPr>
              <a:t>Red: Lower anchor accounts based on informal discourse</a:t>
            </a:r>
          </a:p>
          <a:p>
            <a:r>
              <a:rPr lang="en-US" sz="2800" dirty="0">
                <a:solidFill>
                  <a:srgbClr val="008000"/>
                </a:solidFill>
              </a:rPr>
              <a:t>Green: Upper anchor accounts based on scientific models</a:t>
            </a:r>
          </a:p>
        </p:txBody>
      </p:sp>
    </p:spTree>
    <p:extLst>
      <p:ext uri="{BB962C8B-B14F-4D97-AF65-F5344CB8AC3E}">
        <p14:creationId xmlns:p14="http://schemas.microsoft.com/office/powerpoint/2010/main" val="380233776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z="2800" b="1" dirty="0">
                <a:latin typeface="Arial" charset="0"/>
                <a:ea typeface="ＭＳ Ｐゴシック" charset="0"/>
                <a:cs typeface="ＭＳ Ｐゴシック" charset="0"/>
              </a:rPr>
              <a:t>Learning Progression Levels of Achievement </a:t>
            </a:r>
            <a:r>
              <a:rPr lang="en-US" sz="2800" b="1" dirty="0" smtClean="0">
                <a:latin typeface="Arial" charset="0"/>
                <a:ea typeface="ＭＳ Ｐゴシック" charset="0"/>
                <a:cs typeface="ＭＳ Ｐゴシック" charset="0"/>
              </a:rPr>
              <a:t>for Carbon Accounts</a:t>
            </a:r>
            <a:endParaRPr lang="en-US" sz="2800" b="1" dirty="0">
              <a:latin typeface="Arial" charset="0"/>
              <a:ea typeface="ＭＳ Ｐゴシック" charset="0"/>
              <a:cs typeface="ＭＳ Ｐゴシック" charset="0"/>
            </a:endParaRPr>
          </a:p>
        </p:txBody>
      </p:sp>
      <p:sp>
        <p:nvSpPr>
          <p:cNvPr id="3" name="Content Placeholder 2"/>
          <p:cNvSpPr>
            <a:spLocks noGrp="1"/>
          </p:cNvSpPr>
          <p:nvPr>
            <p:ph idx="1"/>
          </p:nvPr>
        </p:nvSpPr>
        <p:spPr>
          <a:xfrm>
            <a:off x="304800" y="1447800"/>
            <a:ext cx="8534400" cy="5181600"/>
          </a:xfrm>
        </p:spPr>
        <p:txBody>
          <a:bodyPr>
            <a:normAutofit fontScale="70000" lnSpcReduction="20000"/>
          </a:bodyPr>
          <a:lstStyle/>
          <a:p>
            <a:pPr>
              <a:buFontTx/>
              <a:buNone/>
              <a:defRPr/>
            </a:pPr>
            <a:r>
              <a:rPr lang="en-US" i="1" dirty="0" smtClean="0"/>
              <a:t>Level 4: Coherent scientific accounts: </a:t>
            </a:r>
            <a:r>
              <a:rPr lang="en-US" dirty="0" smtClean="0"/>
              <a:t>Students successfully apply fundamental principles such as conservation of matter and energy and genetic continuity to phenomena at multiple scales in space and time (generally consistent with current national science education standards and with the draft framework for new standards). </a:t>
            </a:r>
          </a:p>
          <a:p>
            <a:pPr>
              <a:buFontTx/>
              <a:buNone/>
              <a:defRPr/>
            </a:pPr>
            <a:r>
              <a:rPr lang="en-US" i="1" dirty="0" smtClean="0">
                <a:solidFill>
                  <a:srgbClr val="FF0000"/>
                </a:solidFill>
              </a:rPr>
              <a:t>Level 3: Incomplete or confused scientific accounts: </a:t>
            </a:r>
            <a:r>
              <a:rPr lang="en-US" dirty="0" smtClean="0">
                <a:solidFill>
                  <a:srgbClr val="FF0000"/>
                </a:solidFill>
              </a:rPr>
              <a:t>Students show awareness of important scientific principles and of models at smaller and larger scales, but they have difficulty connecting accounts at different scales and applying principles consistently.</a:t>
            </a:r>
          </a:p>
          <a:p>
            <a:pPr>
              <a:buFontTx/>
              <a:buNone/>
              <a:defRPr/>
            </a:pPr>
            <a:r>
              <a:rPr lang="en-US" i="1" dirty="0" smtClean="0"/>
              <a:t>Level 2: Elaborated force-dynamic accounts:</a:t>
            </a:r>
            <a:r>
              <a:rPr lang="en-US" b="1" dirty="0" smtClean="0"/>
              <a:t> </a:t>
            </a:r>
            <a:r>
              <a:rPr lang="en-US" dirty="0" smtClean="0"/>
              <a:t>Students’ accounts continue to focus on actors, enablers, and natural tendencies of inanimate materials, but they add detail and complexity, especially at larger and smaller scales. </a:t>
            </a:r>
          </a:p>
          <a:p>
            <a:pPr>
              <a:buFontTx/>
              <a:buNone/>
              <a:defRPr/>
            </a:pPr>
            <a:r>
              <a:rPr lang="en-US" i="1" dirty="0" smtClean="0">
                <a:solidFill>
                  <a:schemeClr val="bg1">
                    <a:lumMod val="50000"/>
                  </a:schemeClr>
                </a:solidFill>
              </a:rPr>
              <a:t>Level 1: Simple force-dynamic accounts: </a:t>
            </a:r>
            <a:r>
              <a:rPr lang="en-US" dirty="0" smtClean="0">
                <a:solidFill>
                  <a:schemeClr val="bg1">
                    <a:lumMod val="50000"/>
                  </a:schemeClr>
                </a:solidFill>
              </a:rPr>
              <a:t>focus on actors, enablers, and natural tendencies of inanimate materials, using relatively short time frames and macroscopic scale phenomena. </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ＭＳ Ｐゴシック" charset="0"/>
                <a:cs typeface="ＭＳ Ｐゴシック" charset="0"/>
              </a:rPr>
              <a:t>Presentations in this Session</a:t>
            </a:r>
            <a:endParaRPr lang="en-US" dirty="0"/>
          </a:p>
        </p:txBody>
      </p:sp>
      <p:sp>
        <p:nvSpPr>
          <p:cNvPr id="3" name="Content Placeholder 2"/>
          <p:cNvSpPr>
            <a:spLocks noGrp="1"/>
          </p:cNvSpPr>
          <p:nvPr>
            <p:ph idx="1"/>
          </p:nvPr>
        </p:nvSpPr>
        <p:spPr/>
        <p:txBody>
          <a:bodyPr/>
          <a:lstStyle/>
          <a:p>
            <a:pPr marL="0" indent="0">
              <a:buNone/>
            </a:pPr>
            <a:r>
              <a:rPr lang="en-US" i="1" dirty="0" smtClean="0"/>
              <a:t>2. Alternative </a:t>
            </a:r>
            <a:r>
              <a:rPr lang="en-US" i="1" dirty="0"/>
              <a:t>learning trajectories toward understanding matter and energy in socio-ecological systems.</a:t>
            </a:r>
            <a:r>
              <a:rPr lang="en-US" dirty="0"/>
              <a:t> By Hannah Miller, Allison Webster, Jenny </a:t>
            </a:r>
            <a:r>
              <a:rPr lang="en-US" dirty="0" err="1"/>
              <a:t>Dauer</a:t>
            </a:r>
            <a:r>
              <a:rPr lang="en-US" dirty="0"/>
              <a:t>, and Charles W. Anderson</a:t>
            </a:r>
          </a:p>
        </p:txBody>
      </p:sp>
    </p:spTree>
    <p:extLst>
      <p:ext uri="{BB962C8B-B14F-4D97-AF65-F5344CB8AC3E}">
        <p14:creationId xmlns:p14="http://schemas.microsoft.com/office/powerpoint/2010/main" val="2930421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a:latin typeface="Arial" charset="0"/>
                <a:ea typeface="ＭＳ Ｐゴシック" charset="0"/>
                <a:cs typeface="ＭＳ Ｐゴシック" charset="0"/>
              </a:rPr>
              <a:t>Data Sources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559588341"/>
              </p:ext>
            </p:extLst>
          </p:nvPr>
        </p:nvGraphicFramePr>
        <p:xfrm>
          <a:off x="381000" y="1676400"/>
          <a:ext cx="8229600" cy="4572000"/>
        </p:xfrm>
        <a:graphic>
          <a:graphicData uri="http://schemas.openxmlformats.org/drawingml/2006/table">
            <a:tbl>
              <a:tblPr firstRow="1" bandRow="1">
                <a:tableStyleId>{5940675A-B579-460E-94D1-54222C63F5DA}</a:tableStyleId>
              </a:tblPr>
              <a:tblGrid>
                <a:gridCol w="1645920"/>
                <a:gridCol w="1645920"/>
                <a:gridCol w="1645920"/>
                <a:gridCol w="1645920"/>
                <a:gridCol w="1645920"/>
              </a:tblGrid>
              <a:tr h="523240">
                <a:tc>
                  <a:txBody>
                    <a:bodyPr/>
                    <a:lstStyle/>
                    <a:p>
                      <a:pPr marL="0" marR="0" indent="0" algn="ctr">
                        <a:spcBef>
                          <a:spcPts val="0"/>
                        </a:spcBef>
                        <a:spcAft>
                          <a:spcPts val="0"/>
                        </a:spcAft>
                      </a:pPr>
                      <a:r>
                        <a:rPr lang="en-US" sz="2000" dirty="0">
                          <a:effectLst/>
                        </a:rPr>
                        <a:t>Type of Data</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a:effectLst/>
                        </a:rPr>
                        <a:t>Baseline Data</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a:effectLst/>
                        </a:rPr>
                        <a:t>Pre-assessments</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Post-assessments</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Papers in this set</a:t>
                      </a:r>
                      <a:endParaRPr lang="en-US" sz="2000">
                        <a:effectLst/>
                        <a:latin typeface="Times New Roman"/>
                        <a:ea typeface="Batang"/>
                      </a:endParaRPr>
                    </a:p>
                  </a:txBody>
                  <a:tcPr marL="68580" marR="68580" marT="0" marB="0"/>
                </a:tc>
              </a:tr>
              <a:tr h="523240">
                <a:tc>
                  <a:txBody>
                    <a:bodyPr/>
                    <a:lstStyle/>
                    <a:p>
                      <a:pPr marL="0" marR="0" indent="0">
                        <a:spcBef>
                          <a:spcPts val="0"/>
                        </a:spcBef>
                        <a:spcAft>
                          <a:spcPts val="0"/>
                        </a:spcAft>
                      </a:pPr>
                      <a:r>
                        <a:rPr lang="en-US" sz="2000" dirty="0">
                          <a:effectLst/>
                        </a:rPr>
                        <a:t>Carbon clinical interviews</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50</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39</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a:effectLst/>
                        </a:rPr>
                        <a:t>31</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1, 2</a:t>
                      </a:r>
                      <a:endParaRPr lang="en-US" sz="2000">
                        <a:effectLst/>
                        <a:latin typeface="Times New Roman"/>
                        <a:ea typeface="Batang"/>
                      </a:endParaRPr>
                    </a:p>
                  </a:txBody>
                  <a:tcPr marL="68580" marR="68580" marT="0" marB="0"/>
                </a:tc>
              </a:tr>
              <a:tr h="523240">
                <a:tc>
                  <a:txBody>
                    <a:bodyPr/>
                    <a:lstStyle/>
                    <a:p>
                      <a:pPr marL="0" marR="0" indent="0">
                        <a:spcBef>
                          <a:spcPts val="0"/>
                        </a:spcBef>
                        <a:spcAft>
                          <a:spcPts val="0"/>
                        </a:spcAft>
                      </a:pPr>
                      <a:r>
                        <a:rPr lang="en-US" sz="2000">
                          <a:effectLst/>
                        </a:rPr>
                        <a:t>Carbon written assessments</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smtClean="0">
                          <a:effectLst/>
                        </a:rPr>
                        <a:t>725</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smtClean="0">
                          <a:effectLst/>
                        </a:rPr>
                        <a:t>464</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smtClean="0">
                          <a:effectLst/>
                        </a:rPr>
                        <a:t>1123</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smtClean="0">
                          <a:effectLst/>
                        </a:rPr>
                        <a:t>1, 3, 4</a:t>
                      </a:r>
                      <a:endParaRPr lang="en-US" sz="2000" dirty="0">
                        <a:effectLst/>
                        <a:latin typeface="Times New Roman"/>
                        <a:ea typeface="Batang"/>
                      </a:endParaRPr>
                    </a:p>
                  </a:txBody>
                  <a:tcPr marL="68580" marR="68580" marT="0" marB="0"/>
                </a:tc>
              </a:tr>
              <a:tr h="523240">
                <a:tc>
                  <a:txBody>
                    <a:bodyPr/>
                    <a:lstStyle/>
                    <a:p>
                      <a:pPr marL="0" marR="0" indent="0">
                        <a:spcBef>
                          <a:spcPts val="0"/>
                        </a:spcBef>
                        <a:spcAft>
                          <a:spcPts val="0"/>
                        </a:spcAft>
                      </a:pPr>
                      <a:r>
                        <a:rPr lang="en-US" sz="2000" dirty="0">
                          <a:effectLst/>
                        </a:rPr>
                        <a:t>Carbon teacher </a:t>
                      </a:r>
                      <a:r>
                        <a:rPr lang="en-US" sz="2000" dirty="0" smtClean="0">
                          <a:effectLst/>
                        </a:rPr>
                        <a:t>assessments and videos</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 </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20</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24</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smtClean="0">
                          <a:effectLst/>
                        </a:rPr>
                        <a:t>4</a:t>
                      </a:r>
                      <a:endParaRPr lang="en-US" sz="2000" dirty="0">
                        <a:effectLst/>
                        <a:latin typeface="Times New Roman"/>
                        <a:ea typeface="Batang"/>
                      </a:endParaRPr>
                    </a:p>
                  </a:txBody>
                  <a:tcPr marL="68580" marR="68580" marT="0" marB="0"/>
                </a:tc>
              </a:tr>
              <a:tr h="523240">
                <a:tc>
                  <a:txBody>
                    <a:bodyPr/>
                    <a:lstStyle/>
                    <a:p>
                      <a:pPr marL="0" marR="0" indent="0">
                        <a:spcBef>
                          <a:spcPts val="0"/>
                        </a:spcBef>
                        <a:spcAft>
                          <a:spcPts val="0"/>
                        </a:spcAft>
                      </a:pPr>
                      <a:r>
                        <a:rPr lang="en-US" sz="2000">
                          <a:effectLst/>
                        </a:rPr>
                        <a:t>Biodiversity clinical interviews</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53</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 </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 </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a:effectLst/>
                        </a:rPr>
                        <a:t>5</a:t>
                      </a:r>
                      <a:endParaRPr lang="en-US" sz="2000" dirty="0">
                        <a:effectLst/>
                        <a:latin typeface="Times New Roman"/>
                        <a:ea typeface="Batang"/>
                      </a:endParaRPr>
                    </a:p>
                  </a:txBody>
                  <a:tcPr marL="68580" marR="68580" marT="0" marB="0"/>
                </a:tc>
              </a:tr>
            </a:tbl>
          </a:graphicData>
        </a:graphic>
      </p:graphicFrame>
      <p:sp>
        <p:nvSpPr>
          <p:cNvPr id="4" name="Rounded Rectangle 3"/>
          <p:cNvSpPr/>
          <p:nvPr/>
        </p:nvSpPr>
        <p:spPr>
          <a:xfrm>
            <a:off x="381000" y="3048000"/>
            <a:ext cx="8229600" cy="1143000"/>
          </a:xfrm>
          <a:prstGeom prst="roundRect">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45923022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noAutofit/>
          </a:bodyPr>
          <a:lstStyle/>
          <a:p>
            <a:r>
              <a:rPr lang="en-US" sz="3600" dirty="0" smtClean="0"/>
              <a:t>Carbon TIME Cohort 1 (2011-12) Student Learning Progression Levels</a:t>
            </a:r>
            <a:endParaRPr lang="en-US" sz="3600" dirty="0"/>
          </a:p>
        </p:txBody>
      </p:sp>
      <p:pic>
        <p:nvPicPr>
          <p:cNvPr id="5" name="Content Placeholder 4"/>
          <p:cNvPicPr>
            <a:picLocks noGrp="1" noChangeAspect="1"/>
          </p:cNvPicPr>
          <p:nvPr>
            <p:ph idx="1"/>
          </p:nvPr>
        </p:nvPicPr>
        <p:blipFill>
          <a:blip r:embed="rId2"/>
          <a:srcRect l="-6010" r="-6010"/>
          <a:stretch>
            <a:fillRect/>
          </a:stretch>
        </p:blipFill>
        <p:spPr/>
      </p:pic>
    </p:spTree>
    <p:extLst>
      <p:ext uri="{BB962C8B-B14F-4D97-AF65-F5344CB8AC3E}">
        <p14:creationId xmlns:p14="http://schemas.microsoft.com/office/powerpoint/2010/main" val="2823123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Year 1 Cohort Pre and Post Comparison – effect size</a:t>
            </a:r>
            <a:endParaRPr lang="en-US" dirty="0"/>
          </a:p>
        </p:txBody>
      </p:sp>
      <p:pic>
        <p:nvPicPr>
          <p:cNvPr id="17" name="Content Placeholder 16"/>
          <p:cNvPicPr>
            <a:picLocks noGrp="1" noChangeAspect="1"/>
          </p:cNvPicPr>
          <p:nvPr>
            <p:ph idx="1"/>
          </p:nvPr>
        </p:nvPicPr>
        <p:blipFill>
          <a:blip r:embed="rId2"/>
          <a:srcRect l="-8724" r="-8724"/>
          <a:stretch>
            <a:fillRect/>
          </a:stretch>
        </p:blipFill>
        <p:spPr>
          <a:xfrm>
            <a:off x="-82550" y="1600200"/>
            <a:ext cx="9242784" cy="5083175"/>
          </a:xfrm>
        </p:spPr>
      </p:pic>
      <p:sp>
        <p:nvSpPr>
          <p:cNvPr id="18" name="Rectangle 17"/>
          <p:cNvSpPr/>
          <p:nvPr/>
        </p:nvSpPr>
        <p:spPr>
          <a:xfrm>
            <a:off x="7826375" y="1669256"/>
            <a:ext cx="666750" cy="646113"/>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Oval 2"/>
          <p:cNvSpPr/>
          <p:nvPr/>
        </p:nvSpPr>
        <p:spPr>
          <a:xfrm>
            <a:off x="7086600" y="1600200"/>
            <a:ext cx="762000" cy="762000"/>
          </a:xfrm>
          <a:prstGeom prst="ellipse">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2938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a:latin typeface="Arial" charset="0"/>
                <a:ea typeface="ＭＳ Ｐゴシック" charset="0"/>
                <a:cs typeface="ＭＳ Ｐゴシック" charset="0"/>
              </a:rPr>
              <a:t>Thanks to Funders</a:t>
            </a:r>
          </a:p>
        </p:txBody>
      </p:sp>
      <p:sp>
        <p:nvSpPr>
          <p:cNvPr id="18434" name="Content Placeholder 2"/>
          <p:cNvSpPr>
            <a:spLocks noGrp="1"/>
          </p:cNvSpPr>
          <p:nvPr>
            <p:ph idx="1"/>
          </p:nvPr>
        </p:nvSpPr>
        <p:spPr/>
        <p:txBody>
          <a:bodyPr/>
          <a:lstStyle/>
          <a:p>
            <a:pPr marL="0" indent="0">
              <a:lnSpc>
                <a:spcPct val="80000"/>
              </a:lnSpc>
              <a:buFontTx/>
              <a:buNone/>
            </a:pPr>
            <a:r>
              <a:rPr lang="en-US" sz="2200" dirty="0">
                <a:latin typeface="Arial" charset="0"/>
                <a:ea typeface="ＭＳ Ｐゴシック" charset="0"/>
                <a:cs typeface="ＭＳ Ｐゴシック" charset="0"/>
              </a:rPr>
              <a:t>This research is supported in part by grants from the National Science Foundation: Learning Progression on Carbon-Transforming Processes in Socio-Ecological Systems (NSF 0815993), and Targeted Partnership: Culturally relevant ecology, learning progressions and environmental literacy (NSF-0832173), </a:t>
            </a:r>
            <a:r>
              <a:rPr lang="en-US" sz="2200" dirty="0" smtClean="0">
                <a:latin typeface="Arial" charset="0"/>
                <a:ea typeface="ＭＳ Ｐゴシック" charset="0"/>
                <a:cs typeface="ＭＳ Ｐゴシック" charset="0"/>
              </a:rPr>
              <a:t>CCE</a:t>
            </a:r>
            <a:r>
              <a:rPr lang="en-US" sz="2200" dirty="0">
                <a:latin typeface="Arial" charset="0"/>
                <a:ea typeface="ＭＳ Ｐゴシック" charset="0"/>
                <a:cs typeface="ＭＳ Ｐゴシック" charset="0"/>
              </a:rPr>
              <a:t>: A Learning Progression-based System for Promoting Understanding of Carbon-transforming Processes (DRL 1020187</a:t>
            </a:r>
            <a:r>
              <a:rPr lang="en-US" sz="2200" dirty="0" smtClean="0">
                <a:latin typeface="Arial" charset="0"/>
                <a:ea typeface="ＭＳ Ｐゴシック" charset="0"/>
                <a:cs typeface="ＭＳ Ｐゴシック" charset="0"/>
              </a:rPr>
              <a:t>)</a:t>
            </a:r>
            <a:r>
              <a:rPr lang="en-US" sz="2200" smtClean="0">
                <a:latin typeface="Arial" charset="0"/>
                <a:ea typeface="ＭＳ Ｐゴシック" charset="0"/>
                <a:cs typeface="ＭＳ Ｐゴシック" charset="0"/>
              </a:rPr>
              <a:t>, and</a:t>
            </a:r>
            <a:r>
              <a:rPr lang="en-US" sz="2200" smtClean="0">
                <a:solidFill>
                  <a:srgbClr val="080808"/>
                </a:solidFill>
              </a:rPr>
              <a:t> </a:t>
            </a:r>
            <a:r>
              <a:rPr lang="en-US" sz="2200" dirty="0" smtClean="0">
                <a:solidFill>
                  <a:srgbClr val="080808"/>
                </a:solidFill>
              </a:rPr>
              <a:t>Tools for Reasoning about Water in Socio-ecological Systems </a:t>
            </a:r>
            <a:r>
              <a:rPr lang="en-US" sz="2200" dirty="0" smtClean="0"/>
              <a:t>(DRL-</a:t>
            </a:r>
            <a:r>
              <a:rPr lang="en-US" sz="2200" smtClean="0"/>
              <a:t>1020176)</a:t>
            </a:r>
            <a:r>
              <a:rPr lang="en-US" sz="2200" smtClean="0">
                <a:latin typeface="Arial" charset="0"/>
                <a:ea typeface="ＭＳ Ｐゴシック" charset="0"/>
                <a:cs typeface="ＭＳ Ｐゴシック" charset="0"/>
              </a:rPr>
              <a:t>.  </a:t>
            </a:r>
            <a:r>
              <a:rPr lang="en-US" sz="2200" dirty="0">
                <a:latin typeface="Arial" charset="0"/>
                <a:ea typeface="ＭＳ Ｐゴシック" charset="0"/>
                <a:cs typeface="ＭＳ Ｐゴシック" charset="0"/>
              </a:rPr>
              <a:t>Additional support comes from the Great Lakes Bioenergy Research Center.  Any opinions, findings, and conclusions or recommendations expressed in this material are those of the author(s) and do not necessarily reflect the views of the National Science Foundation or the United States Department of Energy</a:t>
            </a:r>
          </a:p>
          <a:p>
            <a:pPr marL="0" indent="0">
              <a:lnSpc>
                <a:spcPct val="80000"/>
              </a:lnSpc>
              <a:buFontTx/>
              <a:buNone/>
            </a:pPr>
            <a:endParaRPr lang="en-US" sz="2200" dirty="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Validation of Written Assessments</a:t>
            </a:r>
            <a:endParaRPr lang="en-US" sz="4000" dirty="0"/>
          </a:p>
        </p:txBody>
      </p:sp>
      <p:sp>
        <p:nvSpPr>
          <p:cNvPr id="3" name="Content Placeholder 2"/>
          <p:cNvSpPr>
            <a:spLocks noGrp="1"/>
          </p:cNvSpPr>
          <p:nvPr>
            <p:ph idx="1"/>
          </p:nvPr>
        </p:nvSpPr>
        <p:spPr>
          <a:xfrm>
            <a:off x="457200" y="1447800"/>
            <a:ext cx="8229600" cy="4876800"/>
          </a:xfrm>
        </p:spPr>
        <p:txBody>
          <a:bodyPr>
            <a:normAutofit fontScale="92500" lnSpcReduction="10000"/>
          </a:bodyPr>
          <a:lstStyle/>
          <a:p>
            <a:r>
              <a:rPr lang="en-US" dirty="0" smtClean="0"/>
              <a:t>Development of reliable coding rubrics: developmental and full coding, revision procedures, inter-rater reliability</a:t>
            </a:r>
          </a:p>
          <a:p>
            <a:r>
              <a:rPr lang="en-US" dirty="0" smtClean="0"/>
              <a:t>Standard item statistics: difficulty, discrimination</a:t>
            </a:r>
          </a:p>
          <a:p>
            <a:r>
              <a:rPr lang="en-US" dirty="0" smtClean="0"/>
              <a:t>IRT-based analyses</a:t>
            </a:r>
          </a:p>
          <a:p>
            <a:pPr lvl="1"/>
            <a:r>
              <a:rPr lang="en-US" dirty="0" smtClean="0"/>
              <a:t>Fit to model</a:t>
            </a:r>
          </a:p>
          <a:p>
            <a:pPr lvl="1"/>
            <a:r>
              <a:rPr lang="en-US" dirty="0" smtClean="0"/>
              <a:t>Step difficulties, Wright Maps</a:t>
            </a:r>
          </a:p>
          <a:p>
            <a:r>
              <a:rPr lang="en-US" dirty="0" smtClean="0"/>
              <a:t>Comparison of written and interview assessments</a:t>
            </a:r>
          </a:p>
        </p:txBody>
      </p:sp>
    </p:spTree>
    <p:extLst>
      <p:ext uri="{BB962C8B-B14F-4D97-AF65-F5344CB8AC3E}">
        <p14:creationId xmlns:p14="http://schemas.microsoft.com/office/powerpoint/2010/main" val="3536792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ＭＳ Ｐゴシック" charset="0"/>
                <a:cs typeface="ＭＳ Ｐゴシック" charset="0"/>
              </a:rPr>
              <a:t>Presentations in this Session</a:t>
            </a:r>
            <a:endParaRPr lang="en-US" dirty="0"/>
          </a:p>
        </p:txBody>
      </p:sp>
      <p:sp>
        <p:nvSpPr>
          <p:cNvPr id="3" name="Content Placeholder 2"/>
          <p:cNvSpPr>
            <a:spLocks noGrp="1"/>
          </p:cNvSpPr>
          <p:nvPr>
            <p:ph idx="1"/>
          </p:nvPr>
        </p:nvSpPr>
        <p:spPr/>
        <p:txBody>
          <a:bodyPr/>
          <a:lstStyle/>
          <a:p>
            <a:pPr marL="0" indent="0">
              <a:buNone/>
            </a:pPr>
            <a:r>
              <a:rPr lang="en-US" i="1" dirty="0" smtClean="0"/>
              <a:t>3. Designing </a:t>
            </a:r>
            <a:r>
              <a:rPr lang="en-US" i="1" dirty="0"/>
              <a:t>learning progression assessments that assess principles first, </a:t>
            </a:r>
            <a:r>
              <a:rPr lang="en-US" dirty="0"/>
              <a:t>by Kathryn </a:t>
            </a:r>
            <a:r>
              <a:rPr lang="en-US" dirty="0" err="1"/>
              <a:t>Oleszkowicz</a:t>
            </a:r>
            <a:r>
              <a:rPr lang="en-US" dirty="0"/>
              <a:t>, Jennifer H. Doherty, and Charles W. Anderson</a:t>
            </a:r>
          </a:p>
        </p:txBody>
      </p:sp>
    </p:spTree>
    <p:extLst>
      <p:ext uri="{BB962C8B-B14F-4D97-AF65-F5344CB8AC3E}">
        <p14:creationId xmlns:p14="http://schemas.microsoft.com/office/powerpoint/2010/main" val="2369673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a:latin typeface="Arial" charset="0"/>
                <a:ea typeface="ＭＳ Ｐゴシック" charset="0"/>
                <a:cs typeface="ＭＳ Ｐゴシック" charset="0"/>
              </a:rPr>
              <a:t>Data Sources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660858159"/>
              </p:ext>
            </p:extLst>
          </p:nvPr>
        </p:nvGraphicFramePr>
        <p:xfrm>
          <a:off x="381000" y="1676400"/>
          <a:ext cx="8229600" cy="4572000"/>
        </p:xfrm>
        <a:graphic>
          <a:graphicData uri="http://schemas.openxmlformats.org/drawingml/2006/table">
            <a:tbl>
              <a:tblPr firstRow="1" bandRow="1">
                <a:tableStyleId>{5940675A-B579-460E-94D1-54222C63F5DA}</a:tableStyleId>
              </a:tblPr>
              <a:tblGrid>
                <a:gridCol w="1645920"/>
                <a:gridCol w="1645920"/>
                <a:gridCol w="1645920"/>
                <a:gridCol w="1645920"/>
                <a:gridCol w="1645920"/>
              </a:tblGrid>
              <a:tr h="523240">
                <a:tc>
                  <a:txBody>
                    <a:bodyPr/>
                    <a:lstStyle/>
                    <a:p>
                      <a:pPr marL="0" marR="0" indent="0" algn="ctr">
                        <a:spcBef>
                          <a:spcPts val="0"/>
                        </a:spcBef>
                        <a:spcAft>
                          <a:spcPts val="0"/>
                        </a:spcAft>
                      </a:pPr>
                      <a:r>
                        <a:rPr lang="en-US" sz="2000" dirty="0">
                          <a:effectLst/>
                        </a:rPr>
                        <a:t>Type of Data</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a:effectLst/>
                        </a:rPr>
                        <a:t>Baseline Data</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a:effectLst/>
                        </a:rPr>
                        <a:t>Pre-assessments</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Post-assessments</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Papers in this set</a:t>
                      </a:r>
                      <a:endParaRPr lang="en-US" sz="2000">
                        <a:effectLst/>
                        <a:latin typeface="Times New Roman"/>
                        <a:ea typeface="Batang"/>
                      </a:endParaRPr>
                    </a:p>
                  </a:txBody>
                  <a:tcPr marL="68580" marR="68580" marT="0" marB="0"/>
                </a:tc>
              </a:tr>
              <a:tr h="523240">
                <a:tc>
                  <a:txBody>
                    <a:bodyPr/>
                    <a:lstStyle/>
                    <a:p>
                      <a:pPr marL="0" marR="0" indent="0">
                        <a:spcBef>
                          <a:spcPts val="0"/>
                        </a:spcBef>
                        <a:spcAft>
                          <a:spcPts val="0"/>
                        </a:spcAft>
                      </a:pPr>
                      <a:r>
                        <a:rPr lang="en-US" sz="2000" dirty="0">
                          <a:effectLst/>
                        </a:rPr>
                        <a:t>Carbon clinical interviews</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50</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39</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a:effectLst/>
                        </a:rPr>
                        <a:t>31</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1, 2</a:t>
                      </a:r>
                      <a:endParaRPr lang="en-US" sz="2000">
                        <a:effectLst/>
                        <a:latin typeface="Times New Roman"/>
                        <a:ea typeface="Batang"/>
                      </a:endParaRPr>
                    </a:p>
                  </a:txBody>
                  <a:tcPr marL="68580" marR="68580" marT="0" marB="0"/>
                </a:tc>
              </a:tr>
              <a:tr h="523240">
                <a:tc>
                  <a:txBody>
                    <a:bodyPr/>
                    <a:lstStyle/>
                    <a:p>
                      <a:pPr marL="0" marR="0" indent="0">
                        <a:spcBef>
                          <a:spcPts val="0"/>
                        </a:spcBef>
                        <a:spcAft>
                          <a:spcPts val="0"/>
                        </a:spcAft>
                      </a:pPr>
                      <a:r>
                        <a:rPr lang="en-US" sz="2000">
                          <a:effectLst/>
                        </a:rPr>
                        <a:t>Carbon written assessments</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smtClean="0">
                          <a:effectLst/>
                        </a:rPr>
                        <a:t>725</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smtClean="0">
                          <a:effectLst/>
                        </a:rPr>
                        <a:t>464</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smtClean="0">
                          <a:effectLst/>
                        </a:rPr>
                        <a:t>1123</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smtClean="0">
                          <a:effectLst/>
                        </a:rPr>
                        <a:t>1, 3, 4</a:t>
                      </a:r>
                      <a:endParaRPr lang="en-US" sz="2000" dirty="0">
                        <a:effectLst/>
                        <a:latin typeface="Times New Roman"/>
                        <a:ea typeface="Batang"/>
                      </a:endParaRPr>
                    </a:p>
                  </a:txBody>
                  <a:tcPr marL="68580" marR="68580" marT="0" marB="0"/>
                </a:tc>
              </a:tr>
              <a:tr h="523240">
                <a:tc>
                  <a:txBody>
                    <a:bodyPr/>
                    <a:lstStyle/>
                    <a:p>
                      <a:pPr marL="0" marR="0" indent="0">
                        <a:spcBef>
                          <a:spcPts val="0"/>
                        </a:spcBef>
                        <a:spcAft>
                          <a:spcPts val="0"/>
                        </a:spcAft>
                      </a:pPr>
                      <a:r>
                        <a:rPr lang="en-US" sz="2000" dirty="0">
                          <a:effectLst/>
                        </a:rPr>
                        <a:t>Carbon teacher </a:t>
                      </a:r>
                      <a:r>
                        <a:rPr lang="en-US" sz="2000" dirty="0" smtClean="0">
                          <a:effectLst/>
                        </a:rPr>
                        <a:t>assessments and videos</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 </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20</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24</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smtClean="0">
                          <a:effectLst/>
                        </a:rPr>
                        <a:t>4</a:t>
                      </a:r>
                      <a:endParaRPr lang="en-US" sz="2000" dirty="0">
                        <a:effectLst/>
                        <a:latin typeface="Times New Roman"/>
                        <a:ea typeface="Batang"/>
                      </a:endParaRPr>
                    </a:p>
                  </a:txBody>
                  <a:tcPr marL="68580" marR="68580" marT="0" marB="0"/>
                </a:tc>
              </a:tr>
              <a:tr h="523240">
                <a:tc>
                  <a:txBody>
                    <a:bodyPr/>
                    <a:lstStyle/>
                    <a:p>
                      <a:pPr marL="0" marR="0" indent="0">
                        <a:spcBef>
                          <a:spcPts val="0"/>
                        </a:spcBef>
                        <a:spcAft>
                          <a:spcPts val="0"/>
                        </a:spcAft>
                      </a:pPr>
                      <a:r>
                        <a:rPr lang="en-US" sz="2000">
                          <a:effectLst/>
                        </a:rPr>
                        <a:t>Biodiversity clinical interviews</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53</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 </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 </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a:effectLst/>
                        </a:rPr>
                        <a:t>5</a:t>
                      </a:r>
                      <a:endParaRPr lang="en-US" sz="2000" dirty="0">
                        <a:effectLst/>
                        <a:latin typeface="Times New Roman"/>
                        <a:ea typeface="Batang"/>
                      </a:endParaRPr>
                    </a:p>
                  </a:txBody>
                  <a:tcPr marL="68580" marR="68580" marT="0" marB="0"/>
                </a:tc>
              </a:tr>
            </a:tbl>
          </a:graphicData>
        </a:graphic>
      </p:graphicFrame>
      <p:sp>
        <p:nvSpPr>
          <p:cNvPr id="4" name="Rounded Rectangle 3"/>
          <p:cNvSpPr/>
          <p:nvPr/>
        </p:nvSpPr>
        <p:spPr>
          <a:xfrm>
            <a:off x="381000" y="4038600"/>
            <a:ext cx="8229600" cy="1447800"/>
          </a:xfrm>
          <a:prstGeom prst="roundRect">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32712653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ＭＳ Ｐゴシック" charset="0"/>
                <a:cs typeface="ＭＳ Ｐゴシック" charset="0"/>
              </a:rPr>
              <a:t>Presentations in this Session</a:t>
            </a:r>
            <a:endParaRPr lang="en-US" dirty="0"/>
          </a:p>
        </p:txBody>
      </p:sp>
      <p:sp>
        <p:nvSpPr>
          <p:cNvPr id="3" name="Content Placeholder 2"/>
          <p:cNvSpPr>
            <a:spLocks noGrp="1"/>
          </p:cNvSpPr>
          <p:nvPr>
            <p:ph idx="1"/>
          </p:nvPr>
        </p:nvSpPr>
        <p:spPr/>
        <p:txBody>
          <a:bodyPr/>
          <a:lstStyle/>
          <a:p>
            <a:pPr marL="0" indent="0">
              <a:buNone/>
            </a:pPr>
            <a:r>
              <a:rPr lang="en-US" i="1" dirty="0" smtClean="0"/>
              <a:t>4. Teachers</a:t>
            </a:r>
            <a:r>
              <a:rPr lang="en-US" i="1" dirty="0"/>
              <a:t>’ implementation of curriculum units and student learning in carbon-transforming processes,</a:t>
            </a:r>
            <a:r>
              <a:rPr lang="en-US" dirty="0"/>
              <a:t> by </a:t>
            </a:r>
            <a:r>
              <a:rPr lang="en-US" dirty="0" err="1"/>
              <a:t>Jiwon</a:t>
            </a:r>
            <a:r>
              <a:rPr lang="en-US" dirty="0"/>
              <a:t> Kim, Li Zhan, and Charles W. Anderson</a:t>
            </a:r>
          </a:p>
        </p:txBody>
      </p:sp>
    </p:spTree>
    <p:extLst>
      <p:ext uri="{BB962C8B-B14F-4D97-AF65-F5344CB8AC3E}">
        <p14:creationId xmlns:p14="http://schemas.microsoft.com/office/powerpoint/2010/main" val="732900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0" y="76200"/>
            <a:ext cx="9144000" cy="1066800"/>
          </a:xfrm>
        </p:spPr>
        <p:txBody>
          <a:bodyPr/>
          <a:lstStyle/>
          <a:p>
            <a:r>
              <a:rPr lang="en-US" sz="3600">
                <a:latin typeface="Arial" charset="0"/>
                <a:ea typeface="ＭＳ Ｐゴシック" charset="0"/>
                <a:cs typeface="ＭＳ Ｐゴシック" charset="0"/>
              </a:rPr>
              <a:t>Strands of Environmental Science Literacy</a:t>
            </a:r>
          </a:p>
        </p:txBody>
      </p:sp>
      <p:sp>
        <p:nvSpPr>
          <p:cNvPr id="31746" name="Content Placeholder 2"/>
          <p:cNvSpPr>
            <a:spLocks noGrp="1"/>
          </p:cNvSpPr>
          <p:nvPr>
            <p:ph idx="1"/>
          </p:nvPr>
        </p:nvSpPr>
        <p:spPr>
          <a:xfrm>
            <a:off x="457200" y="1295400"/>
            <a:ext cx="8229600" cy="4800600"/>
          </a:xfrm>
        </p:spPr>
        <p:txBody>
          <a:bodyPr/>
          <a:lstStyle/>
          <a:p>
            <a:r>
              <a:rPr lang="en-US" sz="2400" i="1">
                <a:latin typeface="Arial" charset="0"/>
                <a:ea typeface="ＭＳ Ｐゴシック" charset="0"/>
                <a:cs typeface="ＭＳ Ｐゴシック" charset="0"/>
              </a:rPr>
              <a:t>Carbon.</a:t>
            </a:r>
            <a:r>
              <a:rPr lang="en-US" sz="2400">
                <a:latin typeface="Arial" charset="0"/>
                <a:ea typeface="ＭＳ Ｐゴシック" charset="0"/>
                <a:cs typeface="ＭＳ Ｐゴシック" charset="0"/>
              </a:rPr>
              <a:t> Carbon-transforming processes in socio-ecological systems at multiple scales, including cellular and organismal metabolism, ecosystem energetics and carbon cycling, carbon sequestration, and combustion of fossil fuels.  </a:t>
            </a:r>
          </a:p>
          <a:p>
            <a:r>
              <a:rPr lang="en-US" sz="2400" i="1">
                <a:latin typeface="Arial" charset="0"/>
                <a:ea typeface="ＭＳ Ｐゴシック" charset="0"/>
                <a:cs typeface="ＭＳ Ｐゴシック" charset="0"/>
              </a:rPr>
              <a:t>Water.</a:t>
            </a:r>
            <a:r>
              <a:rPr lang="en-US" sz="2400">
                <a:latin typeface="Arial" charset="0"/>
                <a:ea typeface="ＭＳ Ｐゴシック" charset="0"/>
                <a:cs typeface="ＭＳ Ｐゴシック" charset="0"/>
              </a:rPr>
              <a:t>  The role of water and substances carried by water in earth, living, and engineered systems, including the atmosphere, surface water and ice, ground water, human water systems, and water in living systems.</a:t>
            </a:r>
          </a:p>
          <a:p>
            <a:r>
              <a:rPr lang="en-US" sz="2400" i="1">
                <a:latin typeface="Arial" charset="0"/>
                <a:ea typeface="ＭＳ Ｐゴシック" charset="0"/>
                <a:cs typeface="ＭＳ Ｐゴシック" charset="0"/>
              </a:rPr>
              <a:t>Biodiversity.</a:t>
            </a:r>
            <a:r>
              <a:rPr lang="en-US" sz="2400">
                <a:latin typeface="Arial" charset="0"/>
                <a:ea typeface="ＭＳ Ｐゴシック" charset="0"/>
                <a:cs typeface="ＭＳ Ｐゴシック" charset="0"/>
              </a:rPr>
              <a:t>  The diversity of living systems, including variability among individuals in population, evolutionary changes in populations, diversity in natural ecosystems and in human systems that produce food, fiber, and wood.</a:t>
            </a:r>
          </a:p>
        </p:txBody>
      </p:sp>
      <p:sp>
        <p:nvSpPr>
          <p:cNvPr id="5" name="Rounded Rectangle 4"/>
          <p:cNvSpPr/>
          <p:nvPr/>
        </p:nvSpPr>
        <p:spPr>
          <a:xfrm>
            <a:off x="381000" y="4800600"/>
            <a:ext cx="8229600" cy="1828800"/>
          </a:xfrm>
          <a:prstGeom prst="roundRect">
            <a:avLst/>
          </a:prstGeom>
          <a:noFill/>
          <a:ln w="190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96522087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a:latin typeface="Arial" charset="0"/>
                <a:ea typeface="ＭＳ Ｐゴシック" charset="0"/>
                <a:cs typeface="ＭＳ Ｐゴシック" charset="0"/>
              </a:rPr>
              <a:t>Data Sources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195472586"/>
              </p:ext>
            </p:extLst>
          </p:nvPr>
        </p:nvGraphicFramePr>
        <p:xfrm>
          <a:off x="381000" y="1676400"/>
          <a:ext cx="8229600" cy="4572000"/>
        </p:xfrm>
        <a:graphic>
          <a:graphicData uri="http://schemas.openxmlformats.org/drawingml/2006/table">
            <a:tbl>
              <a:tblPr firstRow="1" bandRow="1">
                <a:tableStyleId>{5940675A-B579-460E-94D1-54222C63F5DA}</a:tableStyleId>
              </a:tblPr>
              <a:tblGrid>
                <a:gridCol w="1645920"/>
                <a:gridCol w="1645920"/>
                <a:gridCol w="1645920"/>
                <a:gridCol w="1645920"/>
                <a:gridCol w="1645920"/>
              </a:tblGrid>
              <a:tr h="523240">
                <a:tc>
                  <a:txBody>
                    <a:bodyPr/>
                    <a:lstStyle/>
                    <a:p>
                      <a:pPr marL="0" marR="0" indent="0" algn="ctr">
                        <a:spcBef>
                          <a:spcPts val="0"/>
                        </a:spcBef>
                        <a:spcAft>
                          <a:spcPts val="0"/>
                        </a:spcAft>
                      </a:pPr>
                      <a:r>
                        <a:rPr lang="en-US" sz="2000" dirty="0">
                          <a:effectLst/>
                        </a:rPr>
                        <a:t>Type of Data</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a:effectLst/>
                        </a:rPr>
                        <a:t>Baseline Data</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a:effectLst/>
                        </a:rPr>
                        <a:t>Pre-assessments</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Post-assessments</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Papers in this set</a:t>
                      </a:r>
                      <a:endParaRPr lang="en-US" sz="2000">
                        <a:effectLst/>
                        <a:latin typeface="Times New Roman"/>
                        <a:ea typeface="Batang"/>
                      </a:endParaRPr>
                    </a:p>
                  </a:txBody>
                  <a:tcPr marL="68580" marR="68580" marT="0" marB="0"/>
                </a:tc>
              </a:tr>
              <a:tr h="523240">
                <a:tc>
                  <a:txBody>
                    <a:bodyPr/>
                    <a:lstStyle/>
                    <a:p>
                      <a:pPr marL="0" marR="0" indent="0">
                        <a:spcBef>
                          <a:spcPts val="0"/>
                        </a:spcBef>
                        <a:spcAft>
                          <a:spcPts val="0"/>
                        </a:spcAft>
                      </a:pPr>
                      <a:r>
                        <a:rPr lang="en-US" sz="2000" dirty="0">
                          <a:effectLst/>
                        </a:rPr>
                        <a:t>Carbon clinical interviews</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50</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39</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a:effectLst/>
                        </a:rPr>
                        <a:t>31</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1, 2</a:t>
                      </a:r>
                      <a:endParaRPr lang="en-US" sz="2000">
                        <a:effectLst/>
                        <a:latin typeface="Times New Roman"/>
                        <a:ea typeface="Batang"/>
                      </a:endParaRPr>
                    </a:p>
                  </a:txBody>
                  <a:tcPr marL="68580" marR="68580" marT="0" marB="0"/>
                </a:tc>
              </a:tr>
              <a:tr h="523240">
                <a:tc>
                  <a:txBody>
                    <a:bodyPr/>
                    <a:lstStyle/>
                    <a:p>
                      <a:pPr marL="0" marR="0" indent="0">
                        <a:spcBef>
                          <a:spcPts val="0"/>
                        </a:spcBef>
                        <a:spcAft>
                          <a:spcPts val="0"/>
                        </a:spcAft>
                      </a:pPr>
                      <a:r>
                        <a:rPr lang="en-US" sz="2000">
                          <a:effectLst/>
                        </a:rPr>
                        <a:t>Carbon written assessments</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smtClean="0">
                          <a:effectLst/>
                        </a:rPr>
                        <a:t>725</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smtClean="0">
                          <a:effectLst/>
                        </a:rPr>
                        <a:t>464</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smtClean="0">
                          <a:effectLst/>
                        </a:rPr>
                        <a:t>1123</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smtClean="0">
                          <a:effectLst/>
                        </a:rPr>
                        <a:t>1, 3, 4</a:t>
                      </a:r>
                      <a:endParaRPr lang="en-US" sz="2000" dirty="0">
                        <a:effectLst/>
                        <a:latin typeface="Times New Roman"/>
                        <a:ea typeface="Batang"/>
                      </a:endParaRPr>
                    </a:p>
                  </a:txBody>
                  <a:tcPr marL="68580" marR="68580" marT="0" marB="0"/>
                </a:tc>
              </a:tr>
              <a:tr h="523240">
                <a:tc>
                  <a:txBody>
                    <a:bodyPr/>
                    <a:lstStyle/>
                    <a:p>
                      <a:pPr marL="0" marR="0" indent="0">
                        <a:spcBef>
                          <a:spcPts val="0"/>
                        </a:spcBef>
                        <a:spcAft>
                          <a:spcPts val="0"/>
                        </a:spcAft>
                      </a:pPr>
                      <a:r>
                        <a:rPr lang="en-US" sz="2000" dirty="0">
                          <a:effectLst/>
                        </a:rPr>
                        <a:t>Carbon teacher </a:t>
                      </a:r>
                      <a:r>
                        <a:rPr lang="en-US" sz="2000" dirty="0" smtClean="0">
                          <a:effectLst/>
                        </a:rPr>
                        <a:t>assessments and videos</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 </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20</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24</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smtClean="0">
                          <a:effectLst/>
                        </a:rPr>
                        <a:t>4</a:t>
                      </a:r>
                      <a:endParaRPr lang="en-US" sz="2000" dirty="0">
                        <a:effectLst/>
                        <a:latin typeface="Times New Roman"/>
                        <a:ea typeface="Batang"/>
                      </a:endParaRPr>
                    </a:p>
                  </a:txBody>
                  <a:tcPr marL="68580" marR="68580" marT="0" marB="0"/>
                </a:tc>
              </a:tr>
              <a:tr h="523240">
                <a:tc>
                  <a:txBody>
                    <a:bodyPr/>
                    <a:lstStyle/>
                    <a:p>
                      <a:pPr marL="0" marR="0" indent="0">
                        <a:spcBef>
                          <a:spcPts val="0"/>
                        </a:spcBef>
                        <a:spcAft>
                          <a:spcPts val="0"/>
                        </a:spcAft>
                      </a:pPr>
                      <a:r>
                        <a:rPr lang="en-US" sz="2000">
                          <a:effectLst/>
                        </a:rPr>
                        <a:t>Biodiversity clinical interviews</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53</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 </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 </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a:effectLst/>
                        </a:rPr>
                        <a:t>5</a:t>
                      </a:r>
                      <a:endParaRPr lang="en-US" sz="2000" dirty="0">
                        <a:effectLst/>
                        <a:latin typeface="Times New Roman"/>
                        <a:ea typeface="Batang"/>
                      </a:endParaRPr>
                    </a:p>
                  </a:txBody>
                  <a:tcPr marL="68580" marR="68580" marT="0" marB="0"/>
                </a:tc>
              </a:tr>
            </a:tbl>
          </a:graphicData>
        </a:graphic>
      </p:graphicFrame>
      <p:sp>
        <p:nvSpPr>
          <p:cNvPr id="4" name="Rounded Rectangle 3"/>
          <p:cNvSpPr/>
          <p:nvPr/>
        </p:nvSpPr>
        <p:spPr>
          <a:xfrm>
            <a:off x="381000" y="5181600"/>
            <a:ext cx="8229600" cy="1219200"/>
          </a:xfrm>
          <a:prstGeom prst="roundRect">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5684242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rial" charset="0"/>
                <a:ea typeface="ＭＳ Ｐゴシック" charset="0"/>
                <a:cs typeface="ＭＳ Ｐゴシック" charset="0"/>
              </a:rPr>
              <a:t>Presentations in this Session</a:t>
            </a:r>
            <a:endParaRPr lang="en-US" dirty="0"/>
          </a:p>
        </p:txBody>
      </p:sp>
      <p:sp>
        <p:nvSpPr>
          <p:cNvPr id="3" name="Content Placeholder 2"/>
          <p:cNvSpPr>
            <a:spLocks noGrp="1"/>
          </p:cNvSpPr>
          <p:nvPr>
            <p:ph idx="1"/>
          </p:nvPr>
        </p:nvSpPr>
        <p:spPr/>
        <p:txBody>
          <a:bodyPr/>
          <a:lstStyle/>
          <a:p>
            <a:pPr marL="0" indent="0">
              <a:buNone/>
            </a:pPr>
            <a:r>
              <a:rPr lang="en-US" i="1" dirty="0" smtClean="0"/>
              <a:t>5. Using </a:t>
            </a:r>
            <a:r>
              <a:rPr lang="en-US" i="1" dirty="0"/>
              <a:t>scenario-based assessments to build a learning progression framework for reasoning about ecosystems,</a:t>
            </a:r>
            <a:r>
              <a:rPr lang="en-US" dirty="0"/>
              <a:t> by Jennifer H. Doherty, Laurel M. Hartley, Cornelia Harris, John Moore, Alan Berkowitz, and Charles W. Anderson</a:t>
            </a:r>
          </a:p>
        </p:txBody>
      </p:sp>
    </p:spTree>
    <p:extLst>
      <p:ext uri="{BB962C8B-B14F-4D97-AF65-F5344CB8AC3E}">
        <p14:creationId xmlns:p14="http://schemas.microsoft.com/office/powerpoint/2010/main" val="103220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Biodiversity: Grouping and Explaining Ecosystems and Subsystems</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23890156"/>
              </p:ext>
            </p:extLst>
          </p:nvPr>
        </p:nvGraphicFramePr>
        <p:xfrm>
          <a:off x="457200" y="1600200"/>
          <a:ext cx="8229600" cy="3210559"/>
        </p:xfrm>
        <a:graphic>
          <a:graphicData uri="http://schemas.openxmlformats.org/drawingml/2006/table">
            <a:tbl>
              <a:tblPr firstRow="1" bandRow="1">
                <a:tableStyleId>{5940675A-B579-460E-94D1-54222C63F5DA}</a:tableStyleId>
              </a:tblPr>
              <a:tblGrid>
                <a:gridCol w="1371600"/>
                <a:gridCol w="1371600"/>
                <a:gridCol w="1371600"/>
                <a:gridCol w="1371600"/>
                <a:gridCol w="1371600"/>
                <a:gridCol w="1371600"/>
              </a:tblGrid>
              <a:tr h="370840">
                <a:tc>
                  <a:txBody>
                    <a:bodyPr/>
                    <a:lstStyle/>
                    <a:p>
                      <a:pPr marL="0" marR="0">
                        <a:spcBef>
                          <a:spcPts val="0"/>
                        </a:spcBef>
                        <a:spcAft>
                          <a:spcPts val="0"/>
                        </a:spcAft>
                      </a:pPr>
                      <a:r>
                        <a:rPr lang="en-US" sz="1800" dirty="0" smtClean="0">
                          <a:solidFill>
                            <a:srgbClr val="008000"/>
                          </a:solidFill>
                          <a:effectLst/>
                        </a:rPr>
                        <a:t>Dimensions</a:t>
                      </a:r>
                      <a:endParaRPr lang="en-US" sz="1800" dirty="0">
                        <a:solidFill>
                          <a:srgbClr val="008000"/>
                        </a:solidFill>
                        <a:effectLst/>
                        <a:latin typeface="Times New Roman"/>
                        <a:ea typeface="Cambria"/>
                        <a:cs typeface="Times New Roman"/>
                      </a:endParaRPr>
                    </a:p>
                  </a:txBody>
                  <a:tcPr marL="68580" marR="68580" marT="0" marB="0"/>
                </a:tc>
                <a:tc gridSpan="5">
                  <a:txBody>
                    <a:bodyPr/>
                    <a:lstStyle/>
                    <a:p>
                      <a:pPr marL="0" marR="0">
                        <a:spcBef>
                          <a:spcPts val="0"/>
                        </a:spcBef>
                        <a:spcAft>
                          <a:spcPts val="0"/>
                        </a:spcAft>
                      </a:pPr>
                      <a:r>
                        <a:rPr lang="en-US" sz="1800" dirty="0">
                          <a:solidFill>
                            <a:srgbClr val="008000"/>
                          </a:solidFill>
                          <a:effectLst/>
                        </a:rPr>
                        <a:t>Subsystems                                       </a:t>
                      </a:r>
                      <a:r>
                        <a:rPr lang="en-US" sz="1800" dirty="0" smtClean="0">
                          <a:solidFill>
                            <a:srgbClr val="008000"/>
                          </a:solidFill>
                          <a:effectLst/>
                        </a:rPr>
                        <a:t>                      </a:t>
                      </a:r>
                      <a:r>
                        <a:rPr lang="en-US" sz="1800" dirty="0">
                          <a:solidFill>
                            <a:srgbClr val="008000"/>
                          </a:solidFill>
                          <a:effectLst/>
                        </a:rPr>
                        <a:t>Larger systems</a:t>
                      </a:r>
                      <a:endParaRPr lang="en-US" sz="1800" dirty="0">
                        <a:solidFill>
                          <a:srgbClr val="008000"/>
                        </a:solidFill>
                        <a:effectLst/>
                        <a:latin typeface="Times New Roman"/>
                        <a:ea typeface="Cambria"/>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marL="0" marR="0">
                        <a:spcBef>
                          <a:spcPts val="0"/>
                        </a:spcBef>
                        <a:spcAft>
                          <a:spcPts val="0"/>
                        </a:spcAft>
                      </a:pPr>
                      <a:r>
                        <a:rPr lang="en-US" sz="1800">
                          <a:solidFill>
                            <a:srgbClr val="008000"/>
                          </a:solidFill>
                          <a:effectLst/>
                        </a:rPr>
                        <a:t>Upper Anchor Parts</a:t>
                      </a:r>
                      <a:endParaRPr lang="en-US" sz="1800">
                        <a:solidFill>
                          <a:srgbClr val="008000"/>
                        </a:solidFill>
                        <a:effectLst/>
                        <a:latin typeface="Times New Roman"/>
                        <a:ea typeface="Cambria"/>
                        <a:cs typeface="Times New Roman"/>
                      </a:endParaRPr>
                    </a:p>
                  </a:txBody>
                  <a:tcPr marL="68580" marR="68580" marT="0" marB="0"/>
                </a:tc>
                <a:tc>
                  <a:txBody>
                    <a:bodyPr/>
                    <a:lstStyle/>
                    <a:p>
                      <a:pPr marL="0" marR="0">
                        <a:spcBef>
                          <a:spcPts val="0"/>
                        </a:spcBef>
                        <a:spcAft>
                          <a:spcPts val="0"/>
                        </a:spcAft>
                      </a:pPr>
                      <a:r>
                        <a:rPr lang="en-US" sz="1800" dirty="0">
                          <a:solidFill>
                            <a:srgbClr val="008000"/>
                          </a:solidFill>
                          <a:effectLst/>
                        </a:rPr>
                        <a:t>Individuals </a:t>
                      </a:r>
                      <a:endParaRPr lang="en-US" sz="1800" dirty="0">
                        <a:solidFill>
                          <a:srgbClr val="008000"/>
                        </a:solidFill>
                        <a:effectLst/>
                        <a:latin typeface="Times New Roman"/>
                        <a:ea typeface="Cambria"/>
                        <a:cs typeface="Times New Roman"/>
                      </a:endParaRPr>
                    </a:p>
                  </a:txBody>
                  <a:tcPr marL="68580" marR="68580" marT="0" marB="0"/>
                </a:tc>
                <a:tc>
                  <a:txBody>
                    <a:bodyPr/>
                    <a:lstStyle/>
                    <a:p>
                      <a:pPr marL="0" marR="0">
                        <a:spcBef>
                          <a:spcPts val="0"/>
                        </a:spcBef>
                        <a:spcAft>
                          <a:spcPts val="0"/>
                        </a:spcAft>
                      </a:pPr>
                      <a:r>
                        <a:rPr lang="en-US" sz="1800" dirty="0">
                          <a:solidFill>
                            <a:srgbClr val="008000"/>
                          </a:solidFill>
                          <a:effectLst/>
                        </a:rPr>
                        <a:t>Kinship groups </a:t>
                      </a:r>
                      <a:endParaRPr lang="en-US" sz="1800" dirty="0">
                        <a:solidFill>
                          <a:srgbClr val="008000"/>
                        </a:solidFill>
                        <a:effectLst/>
                        <a:latin typeface="Times New Roman"/>
                        <a:ea typeface="Cambria"/>
                        <a:cs typeface="Times New Roman"/>
                      </a:endParaRPr>
                    </a:p>
                  </a:txBody>
                  <a:tcPr marL="68580" marR="68580" marT="0" marB="0"/>
                </a:tc>
                <a:tc>
                  <a:txBody>
                    <a:bodyPr/>
                    <a:lstStyle/>
                    <a:p>
                      <a:pPr marL="0" marR="0">
                        <a:spcBef>
                          <a:spcPts val="0"/>
                        </a:spcBef>
                        <a:spcAft>
                          <a:spcPts val="0"/>
                        </a:spcAft>
                      </a:pPr>
                      <a:r>
                        <a:rPr lang="en-US" sz="1800" dirty="0">
                          <a:solidFill>
                            <a:srgbClr val="008000"/>
                          </a:solidFill>
                          <a:effectLst/>
                        </a:rPr>
                        <a:t>Populations </a:t>
                      </a:r>
                      <a:endParaRPr lang="en-US" sz="1800" dirty="0">
                        <a:solidFill>
                          <a:srgbClr val="008000"/>
                        </a:solidFill>
                        <a:effectLst/>
                        <a:latin typeface="Times New Roman"/>
                        <a:ea typeface="Cambria"/>
                        <a:cs typeface="Times New Roman"/>
                      </a:endParaRPr>
                    </a:p>
                  </a:txBody>
                  <a:tcPr marL="68580" marR="68580" marT="0" marB="0"/>
                </a:tc>
                <a:tc>
                  <a:txBody>
                    <a:bodyPr/>
                    <a:lstStyle/>
                    <a:p>
                      <a:pPr marL="0" marR="0">
                        <a:spcBef>
                          <a:spcPts val="0"/>
                        </a:spcBef>
                        <a:spcAft>
                          <a:spcPts val="0"/>
                        </a:spcAft>
                      </a:pPr>
                      <a:r>
                        <a:rPr lang="en-US" sz="1800" dirty="0">
                          <a:solidFill>
                            <a:srgbClr val="008000"/>
                          </a:solidFill>
                          <a:effectLst/>
                        </a:rPr>
                        <a:t>Biotic </a:t>
                      </a:r>
                      <a:r>
                        <a:rPr lang="en-US" sz="1800" dirty="0" err="1" smtClean="0">
                          <a:solidFill>
                            <a:srgbClr val="008000"/>
                          </a:solidFill>
                          <a:effectLst/>
                        </a:rPr>
                        <a:t>commu-nities</a:t>
                      </a:r>
                      <a:r>
                        <a:rPr lang="en-US" sz="1800" dirty="0" smtClean="0">
                          <a:solidFill>
                            <a:srgbClr val="008000"/>
                          </a:solidFill>
                          <a:effectLst/>
                        </a:rPr>
                        <a:t> </a:t>
                      </a:r>
                      <a:endParaRPr lang="en-US" sz="1800" dirty="0">
                        <a:solidFill>
                          <a:srgbClr val="008000"/>
                        </a:solidFill>
                        <a:effectLst/>
                        <a:latin typeface="Times New Roman"/>
                        <a:ea typeface="Cambria"/>
                        <a:cs typeface="Times New Roman"/>
                      </a:endParaRPr>
                    </a:p>
                  </a:txBody>
                  <a:tcPr marL="68580" marR="68580" marT="0" marB="0"/>
                </a:tc>
                <a:tc>
                  <a:txBody>
                    <a:bodyPr/>
                    <a:lstStyle/>
                    <a:p>
                      <a:pPr marL="0" marR="0">
                        <a:spcBef>
                          <a:spcPts val="0"/>
                        </a:spcBef>
                        <a:spcAft>
                          <a:spcPts val="0"/>
                        </a:spcAft>
                      </a:pPr>
                      <a:r>
                        <a:rPr lang="en-US" sz="1800" dirty="0">
                          <a:solidFill>
                            <a:srgbClr val="008000"/>
                          </a:solidFill>
                          <a:effectLst/>
                        </a:rPr>
                        <a:t>Ecosystems</a:t>
                      </a:r>
                      <a:endParaRPr lang="en-US" sz="1800" dirty="0">
                        <a:solidFill>
                          <a:srgbClr val="008000"/>
                        </a:solidFill>
                        <a:effectLst/>
                        <a:latin typeface="Times New Roman"/>
                        <a:ea typeface="Cambria"/>
                        <a:cs typeface="Times New Roman"/>
                      </a:endParaRPr>
                    </a:p>
                  </a:txBody>
                  <a:tcPr marL="68580" marR="68580" marT="0" marB="0"/>
                </a:tc>
              </a:tr>
              <a:tr h="370840">
                <a:tc>
                  <a:txBody>
                    <a:bodyPr/>
                    <a:lstStyle/>
                    <a:p>
                      <a:pPr marL="0" marR="0">
                        <a:spcBef>
                          <a:spcPts val="0"/>
                        </a:spcBef>
                        <a:spcAft>
                          <a:spcPts val="0"/>
                        </a:spcAft>
                      </a:pPr>
                      <a:r>
                        <a:rPr lang="en-US" sz="1800">
                          <a:effectLst/>
                        </a:rPr>
                        <a:t>Comparison Tasks</a:t>
                      </a:r>
                      <a:endParaRPr lang="en-US" sz="1800">
                        <a:effectLst/>
                        <a:latin typeface="Times New Roman"/>
                        <a:ea typeface="Cambria"/>
                        <a:cs typeface="Times New Roman"/>
                      </a:endParaRPr>
                    </a:p>
                  </a:txBody>
                  <a:tcPr marL="68580" marR="68580" marT="0" marB="0"/>
                </a:tc>
                <a:tc>
                  <a:txBody>
                    <a:bodyPr/>
                    <a:lstStyle/>
                    <a:p>
                      <a:pPr marL="0" marR="0">
                        <a:spcBef>
                          <a:spcPts val="0"/>
                        </a:spcBef>
                        <a:spcAft>
                          <a:spcPts val="0"/>
                        </a:spcAft>
                      </a:pPr>
                      <a:r>
                        <a:rPr lang="en-US" sz="1800" dirty="0" smtClean="0">
                          <a:effectLst/>
                          <a:latin typeface="+mn-lt"/>
                          <a:ea typeface="+mn-ea"/>
                          <a:cs typeface="+mn-cs"/>
                        </a:rPr>
                        <a:t>Kelp</a:t>
                      </a:r>
                      <a:r>
                        <a:rPr lang="en-US" sz="1800" baseline="0" dirty="0" smtClean="0">
                          <a:effectLst/>
                          <a:latin typeface="+mn-lt"/>
                          <a:ea typeface="+mn-ea"/>
                          <a:cs typeface="+mn-cs"/>
                        </a:rPr>
                        <a:t> forest dispersal</a:t>
                      </a:r>
                      <a:endParaRPr lang="en-US" sz="1800" dirty="0">
                        <a:effectLst/>
                        <a:latin typeface="Times New Roman"/>
                        <a:ea typeface="Cambria"/>
                        <a:cs typeface="Times New Roman"/>
                      </a:endParaRPr>
                    </a:p>
                  </a:txBody>
                  <a:tcPr marL="68580" marR="68580" marT="0" marB="0"/>
                </a:tc>
                <a:tc>
                  <a:txBody>
                    <a:bodyPr/>
                    <a:lstStyle/>
                    <a:p>
                      <a:pPr marL="0" marR="0">
                        <a:spcBef>
                          <a:spcPts val="0"/>
                        </a:spcBef>
                        <a:spcAft>
                          <a:spcPts val="0"/>
                        </a:spcAft>
                      </a:pPr>
                      <a:r>
                        <a:rPr lang="en-US" sz="1800" dirty="0" smtClean="0">
                          <a:effectLst/>
                        </a:rPr>
                        <a:t>Python</a:t>
                      </a:r>
                      <a:r>
                        <a:rPr lang="en-US" sz="1800" baseline="0" dirty="0" smtClean="0">
                          <a:effectLst/>
                        </a:rPr>
                        <a:t> families</a:t>
                      </a:r>
                      <a:endParaRPr lang="en-US" sz="1800" dirty="0">
                        <a:effectLst/>
                        <a:latin typeface="Times New Roman"/>
                        <a:ea typeface="Cambria"/>
                        <a:cs typeface="Times New Roman"/>
                      </a:endParaRPr>
                    </a:p>
                  </a:txBody>
                  <a:tcPr marL="68580" marR="68580" marT="0" marB="0"/>
                </a:tc>
                <a:tc>
                  <a:txBody>
                    <a:bodyPr/>
                    <a:lstStyle/>
                    <a:p>
                      <a:pPr marL="0" marR="0">
                        <a:spcBef>
                          <a:spcPts val="0"/>
                        </a:spcBef>
                        <a:spcAft>
                          <a:spcPts val="0"/>
                        </a:spcAft>
                      </a:pPr>
                      <a:r>
                        <a:rPr lang="en-US" sz="1800" dirty="0" smtClean="0">
                          <a:effectLst/>
                        </a:rPr>
                        <a:t>Python range</a:t>
                      </a:r>
                      <a:endParaRPr lang="en-US" sz="1800" dirty="0">
                        <a:effectLst/>
                        <a:latin typeface="Times New Roman"/>
                        <a:ea typeface="Cambria"/>
                        <a:cs typeface="Times New Roman"/>
                      </a:endParaRPr>
                    </a:p>
                  </a:txBody>
                  <a:tcPr marL="68580" marR="68580" marT="0" marB="0"/>
                </a:tc>
                <a:tc>
                  <a:txBody>
                    <a:bodyPr/>
                    <a:lstStyle/>
                    <a:p>
                      <a:pPr marL="0" marR="0">
                        <a:spcBef>
                          <a:spcPts val="0"/>
                        </a:spcBef>
                        <a:spcAft>
                          <a:spcPts val="0"/>
                        </a:spcAft>
                      </a:pPr>
                      <a:r>
                        <a:rPr lang="en-US" sz="1800" dirty="0" smtClean="0">
                          <a:effectLst/>
                          <a:latin typeface="+mn-lt"/>
                          <a:ea typeface="+mn-ea"/>
                          <a:cs typeface="+mn-cs"/>
                        </a:rPr>
                        <a:t>Kelp</a:t>
                      </a:r>
                      <a:r>
                        <a:rPr lang="en-US" sz="1800" baseline="0" dirty="0" smtClean="0">
                          <a:effectLst/>
                          <a:latin typeface="+mn-lt"/>
                          <a:ea typeface="+mn-ea"/>
                          <a:cs typeface="+mn-cs"/>
                        </a:rPr>
                        <a:t> forest food web</a:t>
                      </a:r>
                      <a:endParaRPr lang="en-US" sz="1800" dirty="0">
                        <a:effectLst/>
                        <a:latin typeface="Times New Roman"/>
                        <a:ea typeface="Cambria"/>
                        <a:cs typeface="Times New Roman"/>
                      </a:endParaRPr>
                    </a:p>
                  </a:txBody>
                  <a:tcPr marL="68580" marR="68580" marT="0" marB="0"/>
                </a:tc>
                <a:tc>
                  <a:txBody>
                    <a:bodyPr/>
                    <a:lstStyle/>
                    <a:p>
                      <a:pPr marL="0" marR="0">
                        <a:spcBef>
                          <a:spcPts val="0"/>
                        </a:spcBef>
                        <a:spcAft>
                          <a:spcPts val="0"/>
                        </a:spcAft>
                      </a:pPr>
                      <a:r>
                        <a:rPr lang="en-US" sz="1800" dirty="0" smtClean="0">
                          <a:effectLst/>
                          <a:latin typeface="+mn-lt"/>
                          <a:ea typeface="Cambria"/>
                          <a:cs typeface="Times New Roman"/>
                        </a:rPr>
                        <a:t>Python</a:t>
                      </a:r>
                      <a:r>
                        <a:rPr lang="en-US" sz="1800" baseline="0" dirty="0" smtClean="0">
                          <a:effectLst/>
                          <a:latin typeface="+mn-lt"/>
                          <a:ea typeface="Cambria"/>
                          <a:cs typeface="Times New Roman"/>
                        </a:rPr>
                        <a:t> abiotic effects</a:t>
                      </a:r>
                      <a:endParaRPr lang="en-US" sz="1800" dirty="0">
                        <a:effectLst/>
                        <a:latin typeface="+mn-lt"/>
                        <a:ea typeface="Cambria"/>
                        <a:cs typeface="Times New Roman"/>
                      </a:endParaRPr>
                    </a:p>
                  </a:txBody>
                  <a:tcPr marL="68580" marR="68580" marT="0" marB="0"/>
                </a:tc>
              </a:tr>
              <a:tr h="370840">
                <a:tc>
                  <a:txBody>
                    <a:bodyPr/>
                    <a:lstStyle/>
                    <a:p>
                      <a:pPr marL="0" marR="0">
                        <a:spcBef>
                          <a:spcPts val="0"/>
                        </a:spcBef>
                        <a:spcAft>
                          <a:spcPts val="0"/>
                        </a:spcAft>
                      </a:pPr>
                      <a:r>
                        <a:rPr lang="en-US" sz="1800" dirty="0">
                          <a:solidFill>
                            <a:srgbClr val="FF0000"/>
                          </a:solidFill>
                          <a:effectLst/>
                        </a:rPr>
                        <a:t>Lower Anchor Parts </a:t>
                      </a:r>
                      <a:endParaRPr lang="en-US" sz="1800" dirty="0">
                        <a:solidFill>
                          <a:srgbClr val="FF0000"/>
                        </a:solidFill>
                        <a:effectLst/>
                        <a:latin typeface="Times New Roman"/>
                        <a:ea typeface="Cambria"/>
                        <a:cs typeface="Times New Roman"/>
                      </a:endParaRPr>
                    </a:p>
                  </a:txBody>
                  <a:tcPr marL="68580" marR="68580" marT="0" marB="0"/>
                </a:tc>
                <a:tc>
                  <a:txBody>
                    <a:bodyPr/>
                    <a:lstStyle/>
                    <a:p>
                      <a:pPr marL="0" marR="0">
                        <a:spcBef>
                          <a:spcPts val="0"/>
                        </a:spcBef>
                        <a:spcAft>
                          <a:spcPts val="0"/>
                        </a:spcAft>
                      </a:pPr>
                      <a:r>
                        <a:rPr lang="en-US" sz="1800" dirty="0">
                          <a:solidFill>
                            <a:srgbClr val="FF0000"/>
                          </a:solidFill>
                          <a:effectLst/>
                        </a:rPr>
                        <a:t>Individuals </a:t>
                      </a:r>
                      <a:endParaRPr lang="en-US" sz="1800" dirty="0">
                        <a:solidFill>
                          <a:srgbClr val="FF0000"/>
                        </a:solidFill>
                        <a:effectLst/>
                        <a:latin typeface="Times New Roman"/>
                        <a:ea typeface="Cambria"/>
                        <a:cs typeface="Times New Roman"/>
                      </a:endParaRPr>
                    </a:p>
                  </a:txBody>
                  <a:tcPr marL="68580" marR="68580" marT="0" marB="0"/>
                </a:tc>
                <a:tc>
                  <a:txBody>
                    <a:bodyPr/>
                    <a:lstStyle/>
                    <a:p>
                      <a:pPr marL="0" marR="0">
                        <a:spcBef>
                          <a:spcPts val="0"/>
                        </a:spcBef>
                        <a:spcAft>
                          <a:spcPts val="0"/>
                        </a:spcAft>
                      </a:pPr>
                      <a:r>
                        <a:rPr lang="en-US" sz="1800" dirty="0">
                          <a:solidFill>
                            <a:srgbClr val="FF0000"/>
                          </a:solidFill>
                          <a:effectLst/>
                        </a:rPr>
                        <a:t>Families </a:t>
                      </a:r>
                      <a:endParaRPr lang="en-US" sz="1800" dirty="0">
                        <a:solidFill>
                          <a:srgbClr val="FF0000"/>
                        </a:solidFill>
                        <a:effectLst/>
                        <a:latin typeface="Times New Roman"/>
                        <a:ea typeface="Cambria"/>
                        <a:cs typeface="Times New Roman"/>
                      </a:endParaRPr>
                    </a:p>
                  </a:txBody>
                  <a:tcPr marL="68580" marR="68580" marT="0" marB="0"/>
                </a:tc>
                <a:tc gridSpan="2">
                  <a:txBody>
                    <a:bodyPr/>
                    <a:lstStyle/>
                    <a:p>
                      <a:pPr marL="0" marR="0">
                        <a:spcBef>
                          <a:spcPts val="0"/>
                        </a:spcBef>
                        <a:spcAft>
                          <a:spcPts val="0"/>
                        </a:spcAft>
                      </a:pPr>
                      <a:r>
                        <a:rPr lang="en-US" sz="1800" dirty="0">
                          <a:solidFill>
                            <a:srgbClr val="FF0000"/>
                          </a:solidFill>
                          <a:effectLst/>
                        </a:rPr>
                        <a:t>Relationships </a:t>
                      </a:r>
                      <a:endParaRPr lang="en-US" sz="1800" dirty="0">
                        <a:solidFill>
                          <a:srgbClr val="FF0000"/>
                        </a:solidFill>
                        <a:effectLst/>
                        <a:latin typeface="Times New Roman"/>
                        <a:ea typeface="Cambria"/>
                        <a:cs typeface="Times New Roman"/>
                      </a:endParaRPr>
                    </a:p>
                  </a:txBody>
                  <a:tcPr marL="68580" marR="68580" marT="0" marB="0"/>
                </a:tc>
                <a:tc hMerge="1">
                  <a:txBody>
                    <a:bodyPr/>
                    <a:lstStyle/>
                    <a:p>
                      <a:endParaRPr lang="en-US"/>
                    </a:p>
                  </a:txBody>
                  <a:tcPr/>
                </a:tc>
                <a:tc>
                  <a:txBody>
                    <a:bodyPr/>
                    <a:lstStyle/>
                    <a:p>
                      <a:pPr marL="0" marR="0">
                        <a:spcBef>
                          <a:spcPts val="0"/>
                        </a:spcBef>
                        <a:spcAft>
                          <a:spcPts val="0"/>
                        </a:spcAft>
                      </a:pPr>
                      <a:r>
                        <a:rPr lang="en-US" sz="1800" dirty="0">
                          <a:solidFill>
                            <a:srgbClr val="FF0000"/>
                          </a:solidFill>
                          <a:effectLst/>
                        </a:rPr>
                        <a:t>Places or settings</a:t>
                      </a:r>
                      <a:endParaRPr lang="en-US" sz="1800" dirty="0">
                        <a:solidFill>
                          <a:srgbClr val="FF0000"/>
                        </a:solidFill>
                        <a:effectLst/>
                        <a:latin typeface="Times New Roman"/>
                        <a:ea typeface="Cambria"/>
                        <a:cs typeface="Times New Roman"/>
                      </a:endParaRPr>
                    </a:p>
                  </a:txBody>
                  <a:tcPr marL="68580" marR="68580" marT="0" marB="0"/>
                </a:tc>
              </a:tr>
              <a:tr h="370840">
                <a:tc>
                  <a:txBody>
                    <a:bodyPr/>
                    <a:lstStyle/>
                    <a:p>
                      <a:pPr marL="0" marR="0">
                        <a:spcBef>
                          <a:spcPts val="0"/>
                        </a:spcBef>
                        <a:spcAft>
                          <a:spcPts val="0"/>
                        </a:spcAft>
                      </a:pPr>
                      <a:r>
                        <a:rPr lang="en-US" sz="1800" dirty="0" smtClean="0">
                          <a:solidFill>
                            <a:srgbClr val="FF0000"/>
                          </a:solidFill>
                          <a:effectLst/>
                        </a:rPr>
                        <a:t>Dimensions </a:t>
                      </a:r>
                      <a:endParaRPr lang="en-US" sz="1800" dirty="0">
                        <a:solidFill>
                          <a:srgbClr val="FF0000"/>
                        </a:solidFill>
                        <a:effectLst/>
                        <a:latin typeface="Times New Roman"/>
                        <a:ea typeface="Cambria"/>
                        <a:cs typeface="Times New Roman"/>
                      </a:endParaRPr>
                    </a:p>
                  </a:txBody>
                  <a:tcPr marL="68580" marR="68580" marT="0" marB="0"/>
                </a:tc>
                <a:tc gridSpan="5">
                  <a:txBody>
                    <a:bodyPr/>
                    <a:lstStyle/>
                    <a:p>
                      <a:pPr marL="0" marR="0">
                        <a:spcBef>
                          <a:spcPts val="0"/>
                        </a:spcBef>
                        <a:spcAft>
                          <a:spcPts val="0"/>
                        </a:spcAft>
                      </a:pPr>
                      <a:r>
                        <a:rPr lang="en-US" sz="1800" dirty="0">
                          <a:solidFill>
                            <a:srgbClr val="FF0000"/>
                          </a:solidFill>
                          <a:effectLst/>
                        </a:rPr>
                        <a:t>Actors            </a:t>
                      </a:r>
                      <a:r>
                        <a:rPr lang="en-US" sz="1800" dirty="0" smtClean="0">
                          <a:solidFill>
                            <a:srgbClr val="FF0000"/>
                          </a:solidFill>
                          <a:effectLst/>
                        </a:rPr>
                        <a:t>                                                     </a:t>
                      </a:r>
                      <a:r>
                        <a:rPr lang="en-US" sz="1800" dirty="0">
                          <a:solidFill>
                            <a:srgbClr val="FF0000"/>
                          </a:solidFill>
                          <a:effectLst/>
                        </a:rPr>
                        <a:t>Enablers, settings</a:t>
                      </a:r>
                      <a:endParaRPr lang="en-US" sz="1800" dirty="0">
                        <a:solidFill>
                          <a:srgbClr val="FF0000"/>
                        </a:solidFill>
                        <a:effectLst/>
                        <a:latin typeface="Times New Roman"/>
                        <a:ea typeface="Cambria"/>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6" name="Rectangle 35"/>
          <p:cNvSpPr>
            <a:spLocks noChangeArrowheads="1"/>
          </p:cNvSpPr>
          <p:nvPr/>
        </p:nvSpPr>
        <p:spPr bwMode="auto">
          <a:xfrm flipH="1">
            <a:off x="457200" y="5029200"/>
            <a:ext cx="8153400" cy="1569660"/>
          </a:xfrm>
          <a:prstGeom prst="rect">
            <a:avLst/>
          </a:prstGeom>
          <a:noFill/>
          <a:ln w="9525">
            <a:noFill/>
            <a:miter lim="800000"/>
            <a:headEnd/>
            <a:tailEnd/>
          </a:ln>
        </p:spPr>
        <p:txBody>
          <a:bodyPr>
            <a:spAutoFit/>
          </a:bodyPr>
          <a:lstStyle/>
          <a:p>
            <a:r>
              <a:rPr lang="en-US" sz="2400" dirty="0"/>
              <a:t>Black: Linking processes that students at all levels can tell us about</a:t>
            </a:r>
            <a:endParaRPr lang="en-US" sz="2400" dirty="0">
              <a:solidFill>
                <a:srgbClr val="00FF00"/>
              </a:solidFill>
            </a:endParaRPr>
          </a:p>
          <a:p>
            <a:r>
              <a:rPr lang="en-US" sz="2400" dirty="0">
                <a:solidFill>
                  <a:srgbClr val="FF0000"/>
                </a:solidFill>
              </a:rPr>
              <a:t>Red: Lower anchor accounts based on informal discourse</a:t>
            </a:r>
          </a:p>
          <a:p>
            <a:r>
              <a:rPr lang="en-US" sz="2400" dirty="0">
                <a:solidFill>
                  <a:srgbClr val="008000"/>
                </a:solidFill>
              </a:rPr>
              <a:t>Green: Upper anchor accounts based on scientific models</a:t>
            </a:r>
          </a:p>
        </p:txBody>
      </p:sp>
      <p:cxnSp>
        <p:nvCxnSpPr>
          <p:cNvPr id="8" name="Straight Arrow Connector 7"/>
          <p:cNvCxnSpPr/>
          <p:nvPr/>
        </p:nvCxnSpPr>
        <p:spPr>
          <a:xfrm>
            <a:off x="3505200" y="1752600"/>
            <a:ext cx="3124200" cy="0"/>
          </a:xfrm>
          <a:prstGeom prst="straightConnector1">
            <a:avLst/>
          </a:prstGeom>
          <a:ln>
            <a:solidFill>
              <a:srgbClr val="008000"/>
            </a:solidFill>
            <a:headEnd type="stealth" w="lg" len="med"/>
            <a:tailEnd type="stealth" w="lg" len="med"/>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2971800" y="4648200"/>
            <a:ext cx="3124200" cy="0"/>
          </a:xfrm>
          <a:prstGeom prst="straightConnector1">
            <a:avLst/>
          </a:prstGeom>
          <a:ln>
            <a:solidFill>
              <a:srgbClr val="FF0000"/>
            </a:solidFill>
            <a:headEnd type="stealth" w="lg" len="med"/>
            <a:tailEnd type="stealth" w="lg"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4230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457200" y="76200"/>
            <a:ext cx="8229600" cy="1066800"/>
          </a:xfrm>
        </p:spPr>
        <p:txBody>
          <a:bodyPr/>
          <a:lstStyle/>
          <a:p>
            <a:pPr eaLnBrk="1" hangingPunct="1"/>
            <a:r>
              <a:rPr lang="en-US" dirty="0" smtClean="0">
                <a:latin typeface="Arial" charset="0"/>
                <a:ea typeface="ＭＳ Ｐゴシック" charset="0"/>
                <a:cs typeface="ＭＳ Ｐゴシック" charset="0"/>
              </a:rPr>
              <a:t>Presentations </a:t>
            </a:r>
            <a:r>
              <a:rPr lang="en-US" dirty="0">
                <a:latin typeface="Arial" charset="0"/>
                <a:ea typeface="ＭＳ Ｐゴシック" charset="0"/>
                <a:cs typeface="ＭＳ Ｐゴシック" charset="0"/>
              </a:rPr>
              <a:t>in this Session</a:t>
            </a:r>
          </a:p>
        </p:txBody>
      </p:sp>
      <p:sp>
        <p:nvSpPr>
          <p:cNvPr id="53250" name="Rectangle 3"/>
          <p:cNvSpPr>
            <a:spLocks noGrp="1" noChangeArrowheads="1"/>
          </p:cNvSpPr>
          <p:nvPr>
            <p:ph type="body" idx="1"/>
          </p:nvPr>
        </p:nvSpPr>
        <p:spPr>
          <a:xfrm>
            <a:off x="228600" y="1371600"/>
            <a:ext cx="8839200" cy="5181600"/>
          </a:xfrm>
        </p:spPr>
        <p:txBody>
          <a:bodyPr>
            <a:normAutofit fontScale="85000" lnSpcReduction="20000"/>
          </a:bodyPr>
          <a:lstStyle/>
          <a:p>
            <a:pPr marL="514350" indent="-514350">
              <a:buFont typeface="+mj-lt"/>
              <a:buAutoNum type="arabicPeriod"/>
            </a:pPr>
            <a:r>
              <a:rPr lang="en-US" sz="2800" i="1" dirty="0" smtClean="0"/>
              <a:t>Inquiry </a:t>
            </a:r>
            <a:r>
              <a:rPr lang="en-US" sz="2800" i="1" dirty="0"/>
              <a:t>learning progression framework for carbon transforming processes, </a:t>
            </a:r>
            <a:r>
              <a:rPr lang="en-US" sz="2800" dirty="0"/>
              <a:t>by Jenny </a:t>
            </a:r>
            <a:r>
              <a:rPr lang="en-US" sz="2800" dirty="0" err="1"/>
              <a:t>Dauer</a:t>
            </a:r>
            <a:r>
              <a:rPr lang="en-US" sz="2800" dirty="0"/>
              <a:t>, Hannah Miller, and Charles W. </a:t>
            </a:r>
            <a:r>
              <a:rPr lang="en-US" sz="2800" dirty="0" smtClean="0"/>
              <a:t>Anderson</a:t>
            </a:r>
            <a:endParaRPr lang="en-US" sz="2800" dirty="0"/>
          </a:p>
          <a:p>
            <a:pPr marL="514350" indent="-514350">
              <a:buFont typeface="+mj-lt"/>
              <a:buAutoNum type="arabicPeriod"/>
            </a:pPr>
            <a:r>
              <a:rPr lang="en-US" sz="2800" i="1" dirty="0"/>
              <a:t>Alternative learning trajectories toward understanding matter and energy in socio-ecological systems.</a:t>
            </a:r>
            <a:r>
              <a:rPr lang="en-US" sz="2800" dirty="0"/>
              <a:t> By Hannah Miller, Allison Webster, Jenny </a:t>
            </a:r>
            <a:r>
              <a:rPr lang="en-US" sz="2800" dirty="0" err="1"/>
              <a:t>Dauer</a:t>
            </a:r>
            <a:r>
              <a:rPr lang="en-US" sz="2800" dirty="0"/>
              <a:t>, and Charles W. Anderson</a:t>
            </a:r>
          </a:p>
          <a:p>
            <a:pPr marL="514350" indent="-514350">
              <a:buFont typeface="+mj-lt"/>
              <a:buAutoNum type="arabicPeriod"/>
            </a:pPr>
            <a:r>
              <a:rPr lang="en-US" sz="2800" i="1" dirty="0" smtClean="0"/>
              <a:t>Designing </a:t>
            </a:r>
            <a:r>
              <a:rPr lang="en-US" sz="2800" i="1" dirty="0"/>
              <a:t>learning progression assessments that assess principles first, </a:t>
            </a:r>
            <a:r>
              <a:rPr lang="en-US" sz="2800" dirty="0"/>
              <a:t>by Kathryn </a:t>
            </a:r>
            <a:r>
              <a:rPr lang="en-US" sz="2800" dirty="0" err="1"/>
              <a:t>Oleszkowicz</a:t>
            </a:r>
            <a:r>
              <a:rPr lang="en-US" sz="2800" dirty="0"/>
              <a:t>, Jennifer H. Doherty, and Charles W. </a:t>
            </a:r>
            <a:r>
              <a:rPr lang="en-US" sz="2800" dirty="0" smtClean="0"/>
              <a:t>Anderson</a:t>
            </a:r>
            <a:endParaRPr lang="en-US" sz="2800" dirty="0"/>
          </a:p>
          <a:p>
            <a:pPr marL="514350" indent="-514350">
              <a:buFont typeface="+mj-lt"/>
              <a:buAutoNum type="arabicPeriod"/>
            </a:pPr>
            <a:r>
              <a:rPr lang="en-US" sz="2800" i="1" dirty="0" smtClean="0"/>
              <a:t>Teachers</a:t>
            </a:r>
            <a:r>
              <a:rPr lang="en-US" sz="2800" i="1" dirty="0"/>
              <a:t>’ implementation of curriculum units and student learning in carbon-transforming processes,</a:t>
            </a:r>
            <a:r>
              <a:rPr lang="en-US" sz="2800" dirty="0"/>
              <a:t> by </a:t>
            </a:r>
            <a:r>
              <a:rPr lang="en-US" sz="2800" dirty="0" err="1"/>
              <a:t>Jiwon</a:t>
            </a:r>
            <a:r>
              <a:rPr lang="en-US" sz="2800" dirty="0"/>
              <a:t> Kim, Li Zhan, and Charles W. </a:t>
            </a:r>
            <a:r>
              <a:rPr lang="en-US" sz="2800" dirty="0" smtClean="0"/>
              <a:t>Anderson</a:t>
            </a:r>
            <a:endParaRPr lang="en-US" sz="2800" dirty="0"/>
          </a:p>
          <a:p>
            <a:pPr marL="514350" indent="-514350">
              <a:buFont typeface="+mj-lt"/>
              <a:buAutoNum type="arabicPeriod"/>
            </a:pPr>
            <a:r>
              <a:rPr lang="en-US" sz="2800" i="1" dirty="0" smtClean="0"/>
              <a:t>Using </a:t>
            </a:r>
            <a:r>
              <a:rPr lang="en-US" sz="2800" i="1" dirty="0"/>
              <a:t>scenario-based assessments to build a learning progression framework for reasoning about ecosystems,</a:t>
            </a:r>
            <a:r>
              <a:rPr lang="en-US" sz="2800" dirty="0"/>
              <a:t> by Jennifer H. </a:t>
            </a:r>
            <a:r>
              <a:rPr lang="en-US" sz="2800" dirty="0" smtClean="0"/>
              <a:t>Doherty, </a:t>
            </a:r>
            <a:r>
              <a:rPr lang="en-US" sz="2800" dirty="0"/>
              <a:t>Laurel M. </a:t>
            </a:r>
            <a:r>
              <a:rPr lang="en-US" sz="2800" dirty="0" smtClean="0"/>
              <a:t>Hartley, Cornelia Harris, John Moore, Alan Berkowitz, and Charles W. Anderson</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ctrTitle"/>
          </p:nvPr>
        </p:nvSpPr>
        <p:spPr/>
        <p:txBody>
          <a:bodyPr/>
          <a:lstStyle/>
          <a:p>
            <a:r>
              <a:rPr lang="en-US">
                <a:latin typeface="Arial" charset="0"/>
                <a:ea typeface="ＭＳ Ｐゴシック" charset="0"/>
                <a:cs typeface="ＭＳ Ｐゴシック" charset="0"/>
              </a:rPr>
              <a:t>Extra Slides</a:t>
            </a:r>
          </a:p>
        </p:txBody>
      </p:sp>
      <p:sp>
        <p:nvSpPr>
          <p:cNvPr id="55298" name="Subtitle 2"/>
          <p:cNvSpPr>
            <a:spLocks noGrp="1"/>
          </p:cNvSpPr>
          <p:nvPr>
            <p:ph type="subTitle" idx="1"/>
          </p:nvPr>
        </p:nvSpPr>
        <p:spPr/>
        <p:txBody>
          <a:bodyPr/>
          <a:lstStyle/>
          <a:p>
            <a:endParaRPr lang="en-US">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normAutofit fontScale="90000"/>
          </a:bodyPr>
          <a:lstStyle/>
          <a:p>
            <a:pPr>
              <a:defRPr/>
            </a:pPr>
            <a:r>
              <a:rPr lang="en-US" sz="4000">
                <a:latin typeface="Arial" charset="0"/>
                <a:ea typeface="ＭＳ Ｐゴシック" charset="0"/>
                <a:cs typeface="ＭＳ Ｐゴシック" charset="0"/>
              </a:rPr>
              <a:t>Thanks to Contributors to this Research</a:t>
            </a:r>
          </a:p>
        </p:txBody>
      </p:sp>
      <p:sp>
        <p:nvSpPr>
          <p:cNvPr id="3" name="Content Placeholder 2"/>
          <p:cNvSpPr>
            <a:spLocks noGrp="1"/>
          </p:cNvSpPr>
          <p:nvPr>
            <p:ph idx="1"/>
          </p:nvPr>
        </p:nvSpPr>
        <p:spPr>
          <a:xfrm>
            <a:off x="457200" y="1447800"/>
            <a:ext cx="8229600" cy="5181600"/>
          </a:xfrm>
        </p:spPr>
        <p:txBody>
          <a:bodyPr>
            <a:normAutofit fontScale="70000" lnSpcReduction="20000"/>
          </a:bodyPr>
          <a:lstStyle/>
          <a:p>
            <a:pPr>
              <a:defRPr/>
            </a:pPr>
            <a:r>
              <a:rPr lang="en-US" dirty="0" smtClean="0"/>
              <a:t>Jing Chen, Li Zhan, Jonathon Schramm, Jennifer Doherty, Amy Lark, Dante Cisterna, Jenny </a:t>
            </a:r>
            <a:r>
              <a:rPr lang="en-US" dirty="0" err="1" smtClean="0"/>
              <a:t>Dauer</a:t>
            </a:r>
            <a:r>
              <a:rPr lang="en-US" dirty="0" smtClean="0"/>
              <a:t>, </a:t>
            </a:r>
            <a:r>
              <a:rPr lang="en-US" dirty="0" err="1" smtClean="0"/>
              <a:t>Jiwon</a:t>
            </a:r>
            <a:r>
              <a:rPr lang="en-US" dirty="0" smtClean="0"/>
              <a:t> Kim, Hannah Miller, Staci Sharp, Courtney </a:t>
            </a:r>
            <a:r>
              <a:rPr lang="en-US" dirty="0" err="1" smtClean="0"/>
              <a:t>Lannen</a:t>
            </a:r>
            <a:r>
              <a:rPr lang="en-US" dirty="0"/>
              <a:t>, Kathryn </a:t>
            </a:r>
            <a:r>
              <a:rPr lang="en-US" dirty="0" err="1" smtClean="0"/>
              <a:t>Oleszkowicz</a:t>
            </a:r>
            <a:r>
              <a:rPr lang="en-US" dirty="0"/>
              <a:t>, </a:t>
            </a:r>
            <a:r>
              <a:rPr lang="en-US" dirty="0" err="1"/>
              <a:t>Etiowo</a:t>
            </a:r>
            <a:r>
              <a:rPr lang="en-US" dirty="0"/>
              <a:t> </a:t>
            </a:r>
            <a:r>
              <a:rPr lang="en-US" dirty="0" err="1"/>
              <a:t>Usoro</a:t>
            </a:r>
            <a:r>
              <a:rPr lang="en-US" dirty="0" smtClean="0"/>
              <a:t>, Allison Webster, Liz </a:t>
            </a:r>
            <a:r>
              <a:rPr lang="en-US" dirty="0" err="1" smtClean="0"/>
              <a:t>Thompkins</a:t>
            </a:r>
            <a:r>
              <a:rPr lang="en-US" dirty="0" smtClean="0"/>
              <a:t>, Melissa Janos, Michigan State University</a:t>
            </a:r>
          </a:p>
          <a:p>
            <a:pPr>
              <a:defRPr/>
            </a:pPr>
            <a:r>
              <a:rPr lang="en-US" dirty="0" smtClean="0"/>
              <a:t>Laurel Hartley, University of Colorado, Denver</a:t>
            </a:r>
          </a:p>
          <a:p>
            <a:pPr>
              <a:defRPr/>
            </a:pPr>
            <a:r>
              <a:rPr lang="en-US" dirty="0" smtClean="0"/>
              <a:t>Cornelia Harris, Cary Institute for Ecosystem Studies</a:t>
            </a:r>
          </a:p>
          <a:p>
            <a:pPr>
              <a:defRPr/>
            </a:pPr>
            <a:r>
              <a:rPr lang="en-US" dirty="0" err="1" smtClean="0"/>
              <a:t>Hui</a:t>
            </a:r>
            <a:r>
              <a:rPr lang="en-US" dirty="0" smtClean="0"/>
              <a:t> Jin, The Ohio State University</a:t>
            </a:r>
          </a:p>
          <a:p>
            <a:pPr>
              <a:defRPr/>
            </a:pPr>
            <a:r>
              <a:rPr lang="en-US" dirty="0" smtClean="0"/>
              <a:t>RET’s: Marcia Angle, Lawton Schools, Rebecca Drayton, Gobles Schools, Cheryl </a:t>
            </a:r>
            <a:r>
              <a:rPr lang="en-US" dirty="0" err="1" smtClean="0"/>
              <a:t>Hach</a:t>
            </a:r>
            <a:r>
              <a:rPr lang="en-US" dirty="0" smtClean="0"/>
              <a:t>, Kalamazoo Math &amp; Science Center, Liz </a:t>
            </a:r>
            <a:r>
              <a:rPr lang="en-US" dirty="0" err="1" smtClean="0"/>
              <a:t>Ratashak</a:t>
            </a:r>
            <a:r>
              <a:rPr lang="en-US" dirty="0" smtClean="0"/>
              <a:t>, Vicksburg Schools, Debi </a:t>
            </a:r>
            <a:r>
              <a:rPr lang="en-US" dirty="0" err="1" smtClean="0"/>
              <a:t>Kilmartin</a:t>
            </a:r>
            <a:r>
              <a:rPr lang="en-US" dirty="0" smtClean="0"/>
              <a:t>, Gull Lake Schools</a:t>
            </a:r>
          </a:p>
          <a:p>
            <a:pPr>
              <a:defRPr/>
            </a:pPr>
            <a:r>
              <a:rPr lang="en-US" dirty="0" smtClean="0"/>
              <a:t>Mark Wilson, Karen Draney, </a:t>
            </a:r>
            <a:r>
              <a:rPr lang="en-US" dirty="0" err="1" smtClean="0"/>
              <a:t>Jinnie</a:t>
            </a:r>
            <a:r>
              <a:rPr lang="en-US" dirty="0" smtClean="0"/>
              <a:t> Choi, and </a:t>
            </a:r>
            <a:r>
              <a:rPr lang="en-US" dirty="0" err="1" smtClean="0"/>
              <a:t>HyoJeong</a:t>
            </a:r>
            <a:r>
              <a:rPr lang="en-US" dirty="0" smtClean="0"/>
              <a:t> Shin at the Berkeley Evaluation and Assessment Research Center</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066800"/>
          </a:xfrm>
        </p:spPr>
        <p:txBody>
          <a:bodyPr>
            <a:normAutofit fontScale="90000"/>
          </a:bodyPr>
          <a:lstStyle/>
          <a:p>
            <a:pPr>
              <a:defRPr/>
            </a:pPr>
            <a:r>
              <a:rPr lang="en-US" sz="4000">
                <a:latin typeface="Arial" charset="0"/>
                <a:ea typeface="ＭＳ Ｐゴシック" charset="0"/>
                <a:cs typeface="ＭＳ Ｐゴシック" charset="0"/>
              </a:rPr>
              <a:t>Teaching Experiments: Inquiry and Application Activity Sequences</a:t>
            </a:r>
          </a:p>
        </p:txBody>
      </p:sp>
      <p:pic>
        <p:nvPicPr>
          <p:cNvPr id="56322" name="Picture 5"/>
          <p:cNvPicPr>
            <a:picLocks noChangeAspect="1"/>
          </p:cNvPicPr>
          <p:nvPr/>
        </p:nvPicPr>
        <p:blipFill>
          <a:blip r:embed="rId3">
            <a:extLst>
              <a:ext uri="{28A0092B-C50C-407E-A947-70E740481C1C}">
                <a14:useLocalDpi xmlns:a14="http://schemas.microsoft.com/office/drawing/2010/main" val="0"/>
              </a:ext>
            </a:extLst>
          </a:blip>
          <a:srcRect t="11259"/>
          <a:stretch>
            <a:fillRect/>
          </a:stretch>
        </p:blipFill>
        <p:spPr bwMode="auto">
          <a:xfrm>
            <a:off x="863600" y="1395413"/>
            <a:ext cx="7213600" cy="500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Level 3: Nutrient and O</a:t>
            </a:r>
            <a:r>
              <a:rPr lang="en-US" baseline="-25000" dirty="0" smtClean="0"/>
              <a:t>2</a:t>
            </a:r>
            <a:r>
              <a:rPr lang="en-US" dirty="0" smtClean="0"/>
              <a:t>-CO</a:t>
            </a:r>
            <a:r>
              <a:rPr lang="en-US" baseline="-25000" dirty="0" smtClean="0"/>
              <a:t>2</a:t>
            </a:r>
            <a:r>
              <a:rPr lang="en-US" dirty="0" smtClean="0"/>
              <a:t> Cycles</a:t>
            </a:r>
            <a:endParaRPr lang="en-US" dirty="0"/>
          </a:p>
        </p:txBody>
      </p:sp>
      <p:pic>
        <p:nvPicPr>
          <p:cNvPr id="66562" name="Content Placeholder 3" descr="CC Level 2 no title.jpg"/>
          <p:cNvPicPr>
            <a:picLocks noGrp="1"/>
          </p:cNvPicPr>
          <p:nvPr>
            <p:ph idx="1"/>
          </p:nvPr>
        </p:nvPicPr>
        <p:blipFill>
          <a:blip r:embed="rId2">
            <a:extLst>
              <a:ext uri="{28A0092B-C50C-407E-A947-70E740481C1C}">
                <a14:useLocalDpi xmlns:a14="http://schemas.microsoft.com/office/drawing/2010/main" val="0"/>
              </a:ext>
            </a:extLst>
          </a:blip>
          <a:srcRect l="-16599" r="-16599"/>
          <a:stretch>
            <a:fillRect/>
          </a:stretch>
        </p:blipFill>
        <p:spPr>
          <a:xfrm>
            <a:off x="76200" y="1219200"/>
            <a:ext cx="8915400" cy="5029200"/>
          </a:xfr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066800"/>
          </a:xfrm>
        </p:spPr>
        <p:txBody>
          <a:bodyPr>
            <a:normAutofit fontScale="90000"/>
          </a:bodyPr>
          <a:lstStyle/>
          <a:p>
            <a:pPr>
              <a:defRPr/>
            </a:pPr>
            <a:r>
              <a:rPr lang="en-US" dirty="0" smtClean="0"/>
              <a:t>Level 4: Scientific Account Carbon Cycling and Energy Flow</a:t>
            </a:r>
            <a:endParaRPr lang="en-US" dirty="0"/>
          </a:p>
        </p:txBody>
      </p:sp>
      <p:pic>
        <p:nvPicPr>
          <p:cNvPr id="41986" name="Content Placeholder 3" descr="CC Level 4 no title.jpg"/>
          <p:cNvPicPr>
            <a:picLocks noGrp="1" noChangeAspect="1"/>
          </p:cNvPicPr>
          <p:nvPr>
            <p:ph idx="1"/>
          </p:nvPr>
        </p:nvPicPr>
        <p:blipFill>
          <a:blip r:embed="rId3">
            <a:extLst>
              <a:ext uri="{28A0092B-C50C-407E-A947-70E740481C1C}">
                <a14:useLocalDpi xmlns:a14="http://schemas.microsoft.com/office/drawing/2010/main" val="0"/>
              </a:ext>
            </a:extLst>
          </a:blip>
          <a:srcRect l="-14516" r="-14516"/>
          <a:stretch>
            <a:fillRect/>
          </a:stretch>
        </p:blipFill>
        <p:spPr>
          <a:xfrm>
            <a:off x="-207963" y="1219200"/>
            <a:ext cx="9559926" cy="5257800"/>
          </a:xfrm>
        </p:spPr>
      </p:pic>
    </p:spTree>
    <p:extLst>
      <p:ext uri="{BB962C8B-B14F-4D97-AF65-F5344CB8AC3E}">
        <p14:creationId xmlns:p14="http://schemas.microsoft.com/office/powerpoint/2010/main" val="297805984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normAutofit fontScale="90000"/>
          </a:bodyPr>
          <a:lstStyle/>
          <a:p>
            <a:pPr>
              <a:defRPr/>
            </a:pPr>
            <a:r>
              <a:rPr lang="en-US" dirty="0" smtClean="0"/>
              <a:t>Level 2 Accounts “Matter and Energy Cycles”</a:t>
            </a:r>
            <a:endParaRPr lang="en-US" dirty="0"/>
          </a:p>
        </p:txBody>
      </p:sp>
      <p:pic>
        <p:nvPicPr>
          <p:cNvPr id="44034" name="Content Placeholder 3" descr="CC Level 2 no title.jpg"/>
          <p:cNvPicPr>
            <a:picLocks noGrp="1" noChangeAspect="1"/>
          </p:cNvPicPr>
          <p:nvPr>
            <p:ph idx="1"/>
          </p:nvPr>
        </p:nvPicPr>
        <p:blipFill>
          <a:blip r:embed="rId3">
            <a:extLst>
              <a:ext uri="{28A0092B-C50C-407E-A947-70E740481C1C}">
                <a14:useLocalDpi xmlns:a14="http://schemas.microsoft.com/office/drawing/2010/main" val="0"/>
              </a:ext>
            </a:extLst>
          </a:blip>
          <a:srcRect l="-16599" r="-16599" b="19698"/>
          <a:stretch>
            <a:fillRect/>
          </a:stretch>
        </p:blipFill>
        <p:spPr>
          <a:xfrm>
            <a:off x="-76200" y="1295400"/>
            <a:ext cx="9144000" cy="4038600"/>
          </a:xfrm>
        </p:spPr>
      </p:pic>
      <p:sp>
        <p:nvSpPr>
          <p:cNvPr id="44035" name="TextBox 5"/>
          <p:cNvSpPr txBox="1">
            <a:spLocks noChangeArrowheads="1"/>
          </p:cNvSpPr>
          <p:nvPr/>
        </p:nvSpPr>
        <p:spPr bwMode="auto">
          <a:xfrm>
            <a:off x="5638800" y="4267200"/>
            <a:ext cx="1447800" cy="830263"/>
          </a:xfrm>
          <a:prstGeom prst="rect">
            <a:avLst/>
          </a:prstGeom>
          <a:solidFill>
            <a:schemeClr val="bg1"/>
          </a:solidFill>
          <a:ln w="12700">
            <a:solidFill>
              <a:schemeClr val="tx1"/>
            </a:solidFill>
            <a:round/>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t>People</a:t>
            </a:r>
            <a:r>
              <a:rPr lang="en-US"/>
              <a:t> </a:t>
            </a:r>
            <a:br>
              <a:rPr lang="en-US"/>
            </a:br>
            <a:r>
              <a:rPr lang="en-US" sz="2000"/>
              <a:t>&amp; animals</a:t>
            </a:r>
            <a:endParaRPr lang="en-US" sz="2000" b="1"/>
          </a:p>
        </p:txBody>
      </p:sp>
      <p:sp>
        <p:nvSpPr>
          <p:cNvPr id="44036" name="TextBox 6"/>
          <p:cNvSpPr txBox="1">
            <a:spLocks noChangeArrowheads="1"/>
          </p:cNvSpPr>
          <p:nvPr/>
        </p:nvSpPr>
        <p:spPr bwMode="auto">
          <a:xfrm>
            <a:off x="1143000" y="3657600"/>
            <a:ext cx="121920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a:t>Nutrients</a:t>
            </a:r>
          </a:p>
        </p:txBody>
      </p:sp>
      <p:sp>
        <p:nvSpPr>
          <p:cNvPr id="44037" name="TextBox 7"/>
          <p:cNvSpPr txBox="1">
            <a:spLocks noChangeArrowheads="1"/>
          </p:cNvSpPr>
          <p:nvPr/>
        </p:nvSpPr>
        <p:spPr bwMode="auto">
          <a:xfrm>
            <a:off x="2286000" y="4572000"/>
            <a:ext cx="91440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a:t>Decay</a:t>
            </a:r>
          </a:p>
        </p:txBody>
      </p:sp>
      <p:sp>
        <p:nvSpPr>
          <p:cNvPr id="44038" name="TextBox 8"/>
          <p:cNvSpPr txBox="1">
            <a:spLocks noChangeArrowheads="1"/>
          </p:cNvSpPr>
          <p:nvPr/>
        </p:nvSpPr>
        <p:spPr bwMode="auto">
          <a:xfrm>
            <a:off x="2209800" y="1981200"/>
            <a:ext cx="99060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a:t>Sunlight</a:t>
            </a:r>
          </a:p>
        </p:txBody>
      </p:sp>
      <p:sp>
        <p:nvSpPr>
          <p:cNvPr id="44039" name="TextBox 10"/>
          <p:cNvSpPr txBox="1">
            <a:spLocks noChangeArrowheads="1"/>
          </p:cNvSpPr>
          <p:nvPr/>
        </p:nvSpPr>
        <p:spPr bwMode="auto">
          <a:xfrm>
            <a:off x="4724400" y="3468688"/>
            <a:ext cx="990600"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a:t>Carbon</a:t>
            </a:r>
          </a:p>
          <a:p>
            <a:pPr algn="ctr" eaLnBrk="1" hangingPunct="1"/>
            <a:r>
              <a:rPr lang="en-US" sz="1200"/>
              <a:t>Dioxide</a:t>
            </a:r>
          </a:p>
          <a:p>
            <a:pPr algn="ctr" eaLnBrk="1" hangingPunct="1"/>
            <a:endParaRPr lang="en-US" sz="1200"/>
          </a:p>
        </p:txBody>
      </p:sp>
      <p:sp>
        <p:nvSpPr>
          <p:cNvPr id="44040" name="TextBox 11"/>
          <p:cNvSpPr txBox="1">
            <a:spLocks noChangeArrowheads="1"/>
          </p:cNvSpPr>
          <p:nvPr/>
        </p:nvSpPr>
        <p:spPr bwMode="auto">
          <a:xfrm>
            <a:off x="3048000" y="3352800"/>
            <a:ext cx="1447800" cy="830263"/>
          </a:xfrm>
          <a:prstGeom prst="rect">
            <a:avLst/>
          </a:prstGeom>
          <a:solidFill>
            <a:schemeClr val="bg1"/>
          </a:solidFill>
          <a:ln w="12700">
            <a:solidFill>
              <a:schemeClr val="tx1"/>
            </a:solidFill>
            <a:round/>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t>People</a:t>
            </a:r>
            <a:r>
              <a:rPr lang="en-US"/>
              <a:t> </a:t>
            </a:r>
            <a:br>
              <a:rPr lang="en-US"/>
            </a:br>
            <a:r>
              <a:rPr lang="en-US" sz="2000"/>
              <a:t>&amp; animals</a:t>
            </a:r>
            <a:endParaRPr lang="en-US" sz="2000" b="1"/>
          </a:p>
        </p:txBody>
      </p:sp>
      <p:sp>
        <p:nvSpPr>
          <p:cNvPr id="34826" name="TextBox 12"/>
          <p:cNvSpPr txBox="1">
            <a:spLocks noChangeArrowheads="1"/>
          </p:cNvSpPr>
          <p:nvPr/>
        </p:nvSpPr>
        <p:spPr bwMode="auto">
          <a:xfrm>
            <a:off x="914400" y="5257800"/>
            <a:ext cx="7635875"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a:t> This is really about actors and their actions.  </a:t>
            </a:r>
          </a:p>
          <a:p>
            <a:pPr eaLnBrk="1" hangingPunct="1">
              <a:buFont typeface="Arial" charset="0"/>
              <a:buChar char="•"/>
            </a:pPr>
            <a:r>
              <a:rPr lang="en-US"/>
              <a:t> People are the main actors, then animals, then plants</a:t>
            </a:r>
          </a:p>
          <a:p>
            <a:pPr eaLnBrk="1" hangingPunct="1">
              <a:buFont typeface="Arial" charset="0"/>
              <a:buChar char="•"/>
            </a:pPr>
            <a:r>
              <a:rPr lang="en-US"/>
              <a:t> Everything else is there to meet the needs of actors</a:t>
            </a:r>
          </a:p>
        </p:txBody>
      </p:sp>
    </p:spTree>
    <p:extLst>
      <p:ext uri="{BB962C8B-B14F-4D97-AF65-F5344CB8AC3E}">
        <p14:creationId xmlns:p14="http://schemas.microsoft.com/office/powerpoint/2010/main" val="20903460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228600"/>
            <a:ext cx="8229600" cy="687388"/>
          </a:xfrm>
        </p:spPr>
        <p:txBody>
          <a:bodyPr>
            <a:normAutofit fontScale="90000"/>
          </a:bodyPr>
          <a:lstStyle/>
          <a:p>
            <a:pPr eaLnBrk="1" hangingPunct="1">
              <a:defRPr/>
            </a:pPr>
            <a:r>
              <a:rPr lang="en-US" sz="4000">
                <a:solidFill>
                  <a:schemeClr val="tx1"/>
                </a:solidFill>
                <a:latin typeface="Arial" charset="0"/>
                <a:ea typeface="ＭＳ Ｐゴシック" charset="0"/>
                <a:cs typeface="ＭＳ Ｐゴシック" charset="0"/>
              </a:rPr>
              <a:t>Definitions</a:t>
            </a:r>
            <a:endParaRPr lang="en-US" sz="5200">
              <a:solidFill>
                <a:schemeClr val="tx1"/>
              </a:solidFill>
              <a:latin typeface="Arial" charset="0"/>
              <a:ea typeface="ＭＳ Ｐゴシック" charset="0"/>
              <a:cs typeface="ＭＳ Ｐゴシック" charset="0"/>
            </a:endParaRPr>
          </a:p>
        </p:txBody>
      </p:sp>
      <p:sp>
        <p:nvSpPr>
          <p:cNvPr id="25602" name="Rectangle 3"/>
          <p:cNvSpPr>
            <a:spLocks noGrp="1" noChangeArrowheads="1"/>
          </p:cNvSpPr>
          <p:nvPr>
            <p:ph type="body" idx="1"/>
          </p:nvPr>
        </p:nvSpPr>
        <p:spPr>
          <a:xfrm>
            <a:off x="503238" y="1820863"/>
            <a:ext cx="8229600" cy="4525962"/>
          </a:xfrm>
        </p:spPr>
        <p:txBody>
          <a:bodyPr/>
          <a:lstStyle/>
          <a:p>
            <a:pPr eaLnBrk="1" hangingPunct="1">
              <a:spcAft>
                <a:spcPts val="400"/>
              </a:spcAft>
            </a:pPr>
            <a:r>
              <a:rPr lang="en-US" i="1">
                <a:latin typeface="Arial" charset="0"/>
                <a:ea typeface="ＭＳ Ｐゴシック" charset="0"/>
                <a:cs typeface="ＭＳ Ｐゴシック" charset="0"/>
              </a:rPr>
              <a:t>Environmental science literacy</a:t>
            </a:r>
            <a:r>
              <a:rPr lang="en-US">
                <a:latin typeface="Arial" charset="0"/>
                <a:ea typeface="ＭＳ Ｐゴシック" charset="0"/>
                <a:cs typeface="ＭＳ Ｐゴシック" charset="0"/>
              </a:rPr>
              <a:t> is the capacity to understand and participate in evidence-based discussions of socio-ecological systems.</a:t>
            </a:r>
          </a:p>
          <a:p>
            <a:pPr eaLnBrk="1" hangingPunct="1">
              <a:spcAft>
                <a:spcPts val="400"/>
              </a:spcAft>
            </a:pPr>
            <a:r>
              <a:rPr lang="en-US" i="1">
                <a:latin typeface="Arial" charset="0"/>
                <a:ea typeface="ＭＳ Ｐゴシック" charset="0"/>
                <a:cs typeface="ＭＳ Ｐゴシック" charset="0"/>
              </a:rPr>
              <a:t>Learning progressions</a:t>
            </a:r>
            <a:r>
              <a:rPr lang="en-US">
                <a:latin typeface="Arial" charset="0"/>
                <a:ea typeface="ＭＳ Ｐゴシック" charset="0"/>
                <a:cs typeface="ＭＳ Ｐゴシック" charset="0"/>
              </a:rPr>
              <a:t> are descriptions of increasingly sophisticated ways of thinking about or understanding a topic </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609600" y="0"/>
            <a:ext cx="7772400" cy="1143000"/>
          </a:xfrm>
          <a:noFill/>
        </p:spPr>
        <p:txBody>
          <a:bodyPr/>
          <a:lstStyle/>
          <a:p>
            <a:pPr eaLnBrk="1" hangingPunct="1"/>
            <a:r>
              <a:rPr lang="en-US" sz="2800">
                <a:solidFill>
                  <a:schemeClr val="tx1"/>
                </a:solidFill>
                <a:latin typeface="Arial" charset="0"/>
                <a:ea typeface="ＭＳ Ｐゴシック" charset="0"/>
                <a:cs typeface="ＭＳ Ｐゴシック" charset="0"/>
              </a:rPr>
              <a:t>Defining Environmental Science Literacy: Processes in Socio-ecological Systems </a:t>
            </a:r>
            <a:endParaRPr lang="en-US" sz="2800" b="1">
              <a:solidFill>
                <a:schemeClr val="tx1"/>
              </a:solidFill>
              <a:latin typeface="Times New Roman" charset="0"/>
              <a:ea typeface="ＭＳ Ｐゴシック" charset="0"/>
              <a:cs typeface="ＭＳ Ｐゴシック" charset="0"/>
            </a:endParaRPr>
          </a:p>
        </p:txBody>
      </p:sp>
      <p:graphicFrame>
        <p:nvGraphicFramePr>
          <p:cNvPr id="27650" name="Object 2"/>
          <p:cNvGraphicFramePr>
            <a:graphicFrameLocks noChangeAspect="1"/>
          </p:cNvGraphicFramePr>
          <p:nvPr/>
        </p:nvGraphicFramePr>
        <p:xfrm>
          <a:off x="152400" y="1828800"/>
          <a:ext cx="8777288" cy="3852863"/>
        </p:xfrm>
        <a:graphic>
          <a:graphicData uri="http://schemas.openxmlformats.org/presentationml/2006/ole">
            <mc:AlternateContent xmlns:mc="http://schemas.openxmlformats.org/markup-compatibility/2006">
              <mc:Choice xmlns:v="urn:schemas-microsoft-com:vml" Requires="v">
                <p:oleObj spid="_x0000_s27673" name="Document" r:id="rId4" imgW="5943600" imgH="2603500" progId="Word.Document.8">
                  <p:embed/>
                </p:oleObj>
              </mc:Choice>
              <mc:Fallback>
                <p:oleObj name="Document" r:id="rId4" imgW="5943600" imgH="2603500"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828800"/>
                        <a:ext cx="8777288" cy="385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a:latin typeface="Arial" charset="0"/>
                <a:ea typeface="ＭＳ Ｐゴシック" charset="0"/>
                <a:cs typeface="ＭＳ Ｐゴシック" charset="0"/>
              </a:rPr>
              <a:t>Learning Progressions Include:</a:t>
            </a:r>
          </a:p>
        </p:txBody>
      </p:sp>
      <p:sp>
        <p:nvSpPr>
          <p:cNvPr id="33794" name="Content Placeholder 2"/>
          <p:cNvSpPr>
            <a:spLocks noGrp="1"/>
          </p:cNvSpPr>
          <p:nvPr>
            <p:ph idx="1"/>
          </p:nvPr>
        </p:nvSpPr>
        <p:spPr>
          <a:xfrm>
            <a:off x="457200" y="1600200"/>
            <a:ext cx="8229600" cy="4648200"/>
          </a:xfrm>
        </p:spPr>
        <p:txBody>
          <a:bodyPr/>
          <a:lstStyle/>
          <a:p>
            <a:r>
              <a:rPr lang="en-US" sz="3000">
                <a:latin typeface="Arial" charset="0"/>
                <a:ea typeface="ＭＳ Ｐゴシック" charset="0"/>
                <a:cs typeface="ＭＳ Ｐゴシック" charset="0"/>
              </a:rPr>
              <a:t>A </a:t>
            </a:r>
            <a:r>
              <a:rPr lang="en-US" sz="3000" b="1">
                <a:latin typeface="Arial" charset="0"/>
                <a:ea typeface="ＭＳ Ｐゴシック" charset="0"/>
                <a:cs typeface="ＭＳ Ｐゴシック" charset="0"/>
              </a:rPr>
              <a:t>learning progression framework</a:t>
            </a:r>
            <a:r>
              <a:rPr lang="en-US" sz="3000">
                <a:latin typeface="Arial" charset="0"/>
                <a:ea typeface="ＭＳ Ｐゴシック" charset="0"/>
                <a:cs typeface="ＭＳ Ｐゴシック" charset="0"/>
              </a:rPr>
              <a:t>, describing levels of achievement for students learning (Model of cognition)</a:t>
            </a:r>
          </a:p>
          <a:p>
            <a:r>
              <a:rPr lang="en-US" sz="3000" b="1">
                <a:latin typeface="Arial" charset="0"/>
                <a:ea typeface="ＭＳ Ｐゴシック" charset="0"/>
                <a:cs typeface="ＭＳ Ｐゴシック" charset="0"/>
              </a:rPr>
              <a:t>Assessment tools</a:t>
            </a:r>
            <a:r>
              <a:rPr lang="en-US" sz="3000">
                <a:latin typeface="Arial" charset="0"/>
                <a:ea typeface="ＭＳ Ｐゴシック" charset="0"/>
                <a:cs typeface="ＭＳ Ｐゴシック" charset="0"/>
              </a:rPr>
              <a:t> that reveal students</a:t>
            </a:r>
            <a:r>
              <a:rPr lang="ja-JP" altLang="en-US" sz="3000">
                <a:latin typeface="Arial" charset="0"/>
                <a:ea typeface="ＭＳ Ｐゴシック" charset="0"/>
                <a:cs typeface="ＭＳ Ｐゴシック" charset="0"/>
              </a:rPr>
              <a:t>’</a:t>
            </a:r>
            <a:r>
              <a:rPr lang="en-US" altLang="ja-JP" sz="3000">
                <a:latin typeface="Arial" charset="0"/>
                <a:ea typeface="ＭＳ Ｐゴシック" charset="0"/>
                <a:cs typeface="ＭＳ Ｐゴシック" charset="0"/>
              </a:rPr>
              <a:t> reasoning: written assessments and clinical interviews (Observation and interpretation)</a:t>
            </a:r>
          </a:p>
          <a:p>
            <a:r>
              <a:rPr lang="en-US" sz="3000" b="1">
                <a:latin typeface="Arial" charset="0"/>
                <a:ea typeface="ＭＳ Ｐゴシック" charset="0"/>
                <a:cs typeface="ＭＳ Ｐゴシック" charset="0"/>
              </a:rPr>
              <a:t>Teaching tools and strategies</a:t>
            </a:r>
            <a:r>
              <a:rPr lang="en-US" sz="3000">
                <a:latin typeface="Arial" charset="0"/>
                <a:ea typeface="ＭＳ Ｐゴシック" charset="0"/>
                <a:cs typeface="ＭＳ Ｐゴシック" charset="0"/>
              </a:rPr>
              <a:t> that help students make transitions from one level to the next (Empirical validation)</a:t>
            </a:r>
            <a:endParaRPr lang="en-US" sz="3000" b="1">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a:latin typeface="Arial" charset="0"/>
                <a:ea typeface="ＭＳ Ｐゴシック" charset="0"/>
                <a:cs typeface="ＭＳ Ｐゴシック" charset="0"/>
              </a:rPr>
              <a:t>What Progresses?</a:t>
            </a:r>
          </a:p>
        </p:txBody>
      </p:sp>
      <p:sp>
        <p:nvSpPr>
          <p:cNvPr id="36867" name="Content Placeholder 2"/>
          <p:cNvSpPr>
            <a:spLocks noGrp="1"/>
          </p:cNvSpPr>
          <p:nvPr>
            <p:ph idx="1"/>
          </p:nvPr>
        </p:nvSpPr>
        <p:spPr/>
        <p:txBody>
          <a:bodyPr>
            <a:normAutofit lnSpcReduction="10000"/>
          </a:bodyPr>
          <a:lstStyle/>
          <a:p>
            <a:pPr>
              <a:defRPr/>
            </a:pPr>
            <a:r>
              <a:rPr lang="en-US" b="1" smtClean="0">
                <a:ea typeface="ＭＳ Ｐゴシック" charset="-128"/>
                <a:cs typeface="ＭＳ Ｐゴシック" charset="-128"/>
              </a:rPr>
              <a:t>Discourse:</a:t>
            </a:r>
            <a:r>
              <a:rPr lang="en-US" smtClean="0">
                <a:ea typeface="ＭＳ Ｐゴシック" charset="-128"/>
                <a:cs typeface="ＭＳ Ｐゴシック" charset="-128"/>
              </a:rPr>
              <a:t> “a socially accepted association among ways of using language, of thinking, and of acting that can be used to identify oneself as a member of a socially meaningful group” (Gee, 1991, p. 3) </a:t>
            </a:r>
          </a:p>
          <a:p>
            <a:pPr>
              <a:defRPr/>
            </a:pPr>
            <a:r>
              <a:rPr lang="en-US" b="1" smtClean="0">
                <a:ea typeface="ＭＳ Ｐゴシック" charset="-128"/>
                <a:cs typeface="ＭＳ Ｐゴシック" charset="-128"/>
              </a:rPr>
              <a:t>Practices:</a:t>
            </a:r>
            <a:r>
              <a:rPr lang="en-US" smtClean="0">
                <a:ea typeface="ＭＳ Ｐゴシック" charset="-128"/>
                <a:cs typeface="ＭＳ Ｐゴシック" charset="-128"/>
              </a:rPr>
              <a:t> inquiry, accounts, citizenship </a:t>
            </a:r>
          </a:p>
          <a:p>
            <a:pPr>
              <a:defRPr/>
            </a:pPr>
            <a:r>
              <a:rPr lang="en-US" b="1" smtClean="0">
                <a:ea typeface="ＭＳ Ｐゴシック" charset="-128"/>
                <a:cs typeface="ＭＳ Ｐゴシック" charset="-128"/>
              </a:rPr>
              <a:t>Knowledge</a:t>
            </a:r>
            <a:r>
              <a:rPr lang="en-US" smtClean="0">
                <a:ea typeface="ＭＳ Ｐゴシック" charset="-128"/>
                <a:cs typeface="ＭＳ Ｐゴシック" charset="-128"/>
              </a:rPr>
              <a:t> of processes in human and environmental systems</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0" y="76200"/>
            <a:ext cx="9144000" cy="1066800"/>
          </a:xfrm>
        </p:spPr>
        <p:txBody>
          <a:bodyPr/>
          <a:lstStyle/>
          <a:p>
            <a:r>
              <a:rPr lang="en-US" sz="3600">
                <a:latin typeface="Arial" charset="0"/>
                <a:ea typeface="ＭＳ Ｐゴシック" charset="0"/>
                <a:cs typeface="ＭＳ Ｐゴシック" charset="0"/>
              </a:rPr>
              <a:t>Strands of Environmental Science Literacy</a:t>
            </a:r>
          </a:p>
        </p:txBody>
      </p:sp>
      <p:sp>
        <p:nvSpPr>
          <p:cNvPr id="31746" name="Content Placeholder 2"/>
          <p:cNvSpPr>
            <a:spLocks noGrp="1"/>
          </p:cNvSpPr>
          <p:nvPr>
            <p:ph idx="1"/>
          </p:nvPr>
        </p:nvSpPr>
        <p:spPr>
          <a:xfrm>
            <a:off x="457200" y="1295400"/>
            <a:ext cx="8229600" cy="4800600"/>
          </a:xfrm>
        </p:spPr>
        <p:txBody>
          <a:bodyPr/>
          <a:lstStyle/>
          <a:p>
            <a:r>
              <a:rPr lang="en-US" sz="2400" i="1">
                <a:latin typeface="Arial" charset="0"/>
                <a:ea typeface="ＭＳ Ｐゴシック" charset="0"/>
                <a:cs typeface="ＭＳ Ｐゴシック" charset="0"/>
              </a:rPr>
              <a:t>Carbon.</a:t>
            </a:r>
            <a:r>
              <a:rPr lang="en-US" sz="2400">
                <a:latin typeface="Arial" charset="0"/>
                <a:ea typeface="ＭＳ Ｐゴシック" charset="0"/>
                <a:cs typeface="ＭＳ Ｐゴシック" charset="0"/>
              </a:rPr>
              <a:t> Carbon-transforming processes in socio-ecological systems at multiple scales, including cellular and organismal metabolism, ecosystem energetics and carbon cycling, carbon sequestration, and combustion of fossil fuels.  </a:t>
            </a:r>
          </a:p>
          <a:p>
            <a:r>
              <a:rPr lang="en-US" sz="2400" i="1">
                <a:latin typeface="Arial" charset="0"/>
                <a:ea typeface="ＭＳ Ｐゴシック" charset="0"/>
                <a:cs typeface="ＭＳ Ｐゴシック" charset="0"/>
              </a:rPr>
              <a:t>Water.</a:t>
            </a:r>
            <a:r>
              <a:rPr lang="en-US" sz="2400">
                <a:latin typeface="Arial" charset="0"/>
                <a:ea typeface="ＭＳ Ｐゴシック" charset="0"/>
                <a:cs typeface="ＭＳ Ｐゴシック" charset="0"/>
              </a:rPr>
              <a:t>  The role of water and substances carried by water in earth, living, and engineered systems, including the atmosphere, surface water and ice, ground water, human water systems, and water in living systems.</a:t>
            </a:r>
          </a:p>
          <a:p>
            <a:r>
              <a:rPr lang="en-US" sz="2400" i="1">
                <a:latin typeface="Arial" charset="0"/>
                <a:ea typeface="ＭＳ Ｐゴシック" charset="0"/>
                <a:cs typeface="ＭＳ Ｐゴシック" charset="0"/>
              </a:rPr>
              <a:t>Biodiversity.</a:t>
            </a:r>
            <a:r>
              <a:rPr lang="en-US" sz="2400">
                <a:latin typeface="Arial" charset="0"/>
                <a:ea typeface="ＭＳ Ｐゴシック" charset="0"/>
                <a:cs typeface="ＭＳ Ｐゴシック" charset="0"/>
              </a:rPr>
              <a:t>  The diversity of living systems, including variability among individuals in population, evolutionary changes in populations, diversity in natural ecosystems and in human systems that produce food, fiber, and wood.</a:t>
            </a:r>
          </a:p>
        </p:txBody>
      </p:sp>
      <p:sp>
        <p:nvSpPr>
          <p:cNvPr id="4" name="Rounded Rectangle 3"/>
          <p:cNvSpPr/>
          <p:nvPr/>
        </p:nvSpPr>
        <p:spPr>
          <a:xfrm>
            <a:off x="457200" y="1371600"/>
            <a:ext cx="8229600" cy="1828800"/>
          </a:xfrm>
          <a:prstGeom prst="roundRect">
            <a:avLst/>
          </a:prstGeom>
          <a:noFill/>
          <a:ln w="190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a:latin typeface="Arial" charset="0"/>
                <a:ea typeface="ＭＳ Ｐゴシック" charset="0"/>
                <a:cs typeface="ＭＳ Ｐゴシック" charset="0"/>
              </a:rPr>
              <a:t>Data Sources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212658854"/>
              </p:ext>
            </p:extLst>
          </p:nvPr>
        </p:nvGraphicFramePr>
        <p:xfrm>
          <a:off x="381000" y="1676400"/>
          <a:ext cx="8229600" cy="4572000"/>
        </p:xfrm>
        <a:graphic>
          <a:graphicData uri="http://schemas.openxmlformats.org/drawingml/2006/table">
            <a:tbl>
              <a:tblPr firstRow="1" bandRow="1">
                <a:tableStyleId>{5940675A-B579-460E-94D1-54222C63F5DA}</a:tableStyleId>
              </a:tblPr>
              <a:tblGrid>
                <a:gridCol w="1645920"/>
                <a:gridCol w="1645920"/>
                <a:gridCol w="1645920"/>
                <a:gridCol w="1645920"/>
                <a:gridCol w="1645920"/>
              </a:tblGrid>
              <a:tr h="523240">
                <a:tc>
                  <a:txBody>
                    <a:bodyPr/>
                    <a:lstStyle/>
                    <a:p>
                      <a:pPr marL="0" marR="0" indent="0" algn="ctr">
                        <a:spcBef>
                          <a:spcPts val="0"/>
                        </a:spcBef>
                        <a:spcAft>
                          <a:spcPts val="0"/>
                        </a:spcAft>
                      </a:pPr>
                      <a:r>
                        <a:rPr lang="en-US" sz="2000" dirty="0">
                          <a:effectLst/>
                        </a:rPr>
                        <a:t>Type of Data</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a:effectLst/>
                        </a:rPr>
                        <a:t>Baseline Data</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a:effectLst/>
                        </a:rPr>
                        <a:t>Pre-assessments</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Post-assessments</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Papers in this set</a:t>
                      </a:r>
                      <a:endParaRPr lang="en-US" sz="2000">
                        <a:effectLst/>
                        <a:latin typeface="Times New Roman"/>
                        <a:ea typeface="Batang"/>
                      </a:endParaRPr>
                    </a:p>
                  </a:txBody>
                  <a:tcPr marL="68580" marR="68580" marT="0" marB="0"/>
                </a:tc>
              </a:tr>
              <a:tr h="523240">
                <a:tc>
                  <a:txBody>
                    <a:bodyPr/>
                    <a:lstStyle/>
                    <a:p>
                      <a:pPr marL="0" marR="0" indent="0">
                        <a:spcBef>
                          <a:spcPts val="0"/>
                        </a:spcBef>
                        <a:spcAft>
                          <a:spcPts val="0"/>
                        </a:spcAft>
                      </a:pPr>
                      <a:r>
                        <a:rPr lang="en-US" sz="2000" dirty="0">
                          <a:effectLst/>
                        </a:rPr>
                        <a:t>Carbon clinical interviews</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50</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39</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a:effectLst/>
                        </a:rPr>
                        <a:t>31</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1, 2</a:t>
                      </a:r>
                      <a:endParaRPr lang="en-US" sz="2000">
                        <a:effectLst/>
                        <a:latin typeface="Times New Roman"/>
                        <a:ea typeface="Batang"/>
                      </a:endParaRPr>
                    </a:p>
                  </a:txBody>
                  <a:tcPr marL="68580" marR="68580" marT="0" marB="0"/>
                </a:tc>
              </a:tr>
              <a:tr h="523240">
                <a:tc>
                  <a:txBody>
                    <a:bodyPr/>
                    <a:lstStyle/>
                    <a:p>
                      <a:pPr marL="0" marR="0" indent="0">
                        <a:spcBef>
                          <a:spcPts val="0"/>
                        </a:spcBef>
                        <a:spcAft>
                          <a:spcPts val="0"/>
                        </a:spcAft>
                      </a:pPr>
                      <a:r>
                        <a:rPr lang="en-US" sz="2000">
                          <a:effectLst/>
                        </a:rPr>
                        <a:t>Carbon written assessments</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smtClean="0">
                          <a:effectLst/>
                        </a:rPr>
                        <a:t>725</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smtClean="0">
                          <a:effectLst/>
                        </a:rPr>
                        <a:t>464</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smtClean="0">
                          <a:effectLst/>
                        </a:rPr>
                        <a:t>1123</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smtClean="0">
                          <a:effectLst/>
                        </a:rPr>
                        <a:t>1, 3, 4</a:t>
                      </a:r>
                      <a:endParaRPr lang="en-US" sz="2000" dirty="0">
                        <a:effectLst/>
                        <a:latin typeface="Times New Roman"/>
                        <a:ea typeface="Batang"/>
                      </a:endParaRPr>
                    </a:p>
                  </a:txBody>
                  <a:tcPr marL="68580" marR="68580" marT="0" marB="0"/>
                </a:tc>
              </a:tr>
              <a:tr h="523240">
                <a:tc>
                  <a:txBody>
                    <a:bodyPr/>
                    <a:lstStyle/>
                    <a:p>
                      <a:pPr marL="0" marR="0" indent="0">
                        <a:spcBef>
                          <a:spcPts val="0"/>
                        </a:spcBef>
                        <a:spcAft>
                          <a:spcPts val="0"/>
                        </a:spcAft>
                      </a:pPr>
                      <a:r>
                        <a:rPr lang="en-US" sz="2000" dirty="0">
                          <a:effectLst/>
                        </a:rPr>
                        <a:t>Carbon teacher </a:t>
                      </a:r>
                      <a:r>
                        <a:rPr lang="en-US" sz="2000" dirty="0" smtClean="0">
                          <a:effectLst/>
                        </a:rPr>
                        <a:t>assessments and videos</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 </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20</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24</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smtClean="0">
                          <a:effectLst/>
                        </a:rPr>
                        <a:t>4</a:t>
                      </a:r>
                      <a:endParaRPr lang="en-US" sz="2000" dirty="0">
                        <a:effectLst/>
                        <a:latin typeface="Times New Roman"/>
                        <a:ea typeface="Batang"/>
                      </a:endParaRPr>
                    </a:p>
                  </a:txBody>
                  <a:tcPr marL="68580" marR="68580" marT="0" marB="0"/>
                </a:tc>
              </a:tr>
              <a:tr h="523240">
                <a:tc>
                  <a:txBody>
                    <a:bodyPr/>
                    <a:lstStyle/>
                    <a:p>
                      <a:pPr marL="0" marR="0" indent="0">
                        <a:spcBef>
                          <a:spcPts val="0"/>
                        </a:spcBef>
                        <a:spcAft>
                          <a:spcPts val="0"/>
                        </a:spcAft>
                      </a:pPr>
                      <a:r>
                        <a:rPr lang="en-US" sz="2000">
                          <a:effectLst/>
                        </a:rPr>
                        <a:t>Biodiversity clinical interviews</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53</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 </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 </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a:effectLst/>
                        </a:rPr>
                        <a:t>5</a:t>
                      </a:r>
                      <a:endParaRPr lang="en-US" sz="2000" dirty="0">
                        <a:effectLst/>
                        <a:latin typeface="Times New Roman"/>
                        <a:ea typeface="Batang"/>
                      </a:endParaRPr>
                    </a:p>
                  </a:txBody>
                  <a:tcPr marL="68580" marR="68580" marT="0" marB="0"/>
                </a:tc>
              </a:tr>
            </a:tbl>
          </a:graphicData>
        </a:graphic>
      </p:graphicFrame>
      <p:sp>
        <p:nvSpPr>
          <p:cNvPr id="4" name="Rounded Rectangle 3"/>
          <p:cNvSpPr/>
          <p:nvPr/>
        </p:nvSpPr>
        <p:spPr>
          <a:xfrm>
            <a:off x="381000" y="2209800"/>
            <a:ext cx="8229600" cy="1143000"/>
          </a:xfrm>
          <a:prstGeom prst="roundRect">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2524032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15221</TotalTime>
  <Words>2638</Words>
  <Application>Microsoft Macintosh PowerPoint</Application>
  <PresentationFormat>On-screen Show (4:3)</PresentationFormat>
  <Paragraphs>314</Paragraphs>
  <Slides>33</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Default Design</vt:lpstr>
      <vt:lpstr>Document</vt:lpstr>
      <vt:lpstr>Overview: Using Learning Progressions Research to Teach for Environmental Science Literacy  Related Paper Set Presented at the Annual Meeting of the National Association for Research in Science Teaching, Rio Grande, Puerto Rico, April 6, 2012  Website: http://edr1.educ.msu.edu/EnvironmentalLit/index.htm</vt:lpstr>
      <vt:lpstr>Thanks to Funders</vt:lpstr>
      <vt:lpstr>Thanks to Contributors to this Research</vt:lpstr>
      <vt:lpstr>Definitions</vt:lpstr>
      <vt:lpstr>Defining Environmental Science Literacy: Processes in Socio-ecological Systems </vt:lpstr>
      <vt:lpstr>Learning Progressions Include:</vt:lpstr>
      <vt:lpstr>What Progresses?</vt:lpstr>
      <vt:lpstr>Strands of Environmental Science Literacy</vt:lpstr>
      <vt:lpstr>Data Sources</vt:lpstr>
      <vt:lpstr>Practices of Environmentally Literate Citizens </vt:lpstr>
      <vt:lpstr>Presentations in this Session</vt:lpstr>
      <vt:lpstr>Practices of Environmentally Literate Citizens </vt:lpstr>
      <vt:lpstr>Contrasts between Force-dynamic and Scientific Discourse (Pinker, Talmy)</vt:lpstr>
      <vt:lpstr>Carbon Accounts: Grouping and Explaining Carbon-transforming Processes</vt:lpstr>
      <vt:lpstr>Learning Progression Levels of Achievement for Carbon Accounts</vt:lpstr>
      <vt:lpstr>Presentations in this Session</vt:lpstr>
      <vt:lpstr>Data Sources</vt:lpstr>
      <vt:lpstr>Carbon TIME Cohort 1 (2011-12) Student Learning Progression Levels</vt:lpstr>
      <vt:lpstr>Year 1 Cohort Pre and Post Comparison – effect size</vt:lpstr>
      <vt:lpstr>Validation of Written Assessments</vt:lpstr>
      <vt:lpstr>Presentations in this Session</vt:lpstr>
      <vt:lpstr>Data Sources</vt:lpstr>
      <vt:lpstr>Presentations in this Session</vt:lpstr>
      <vt:lpstr>Strands of Environmental Science Literacy</vt:lpstr>
      <vt:lpstr>Data Sources</vt:lpstr>
      <vt:lpstr>Presentations in this Session</vt:lpstr>
      <vt:lpstr>Biodiversity: Grouping and Explaining Ecosystems and Subsystems</vt:lpstr>
      <vt:lpstr>Presentations in this Session</vt:lpstr>
      <vt:lpstr>Extra Slides</vt:lpstr>
      <vt:lpstr>Teaching Experiments: Inquiry and Application Activity Sequences</vt:lpstr>
      <vt:lpstr>Level 3: Nutrient and O2-CO2 Cycles</vt:lpstr>
      <vt:lpstr>Level 4: Scientific Account Carbon Cycling and Energy Flow</vt:lpstr>
      <vt:lpstr>Level 2 Accounts “Matter and Energy Cycles”</vt:lpstr>
    </vt:vector>
  </TitlesOfParts>
  <Company>MSU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Diagnostic Testing of Science Concepts K-16</dc:title>
  <dc:creator>Brook</dc:creator>
  <cp:lastModifiedBy>Andy Anderson</cp:lastModifiedBy>
  <cp:revision>142</cp:revision>
  <cp:lastPrinted>2007-10-03T20:50:06Z</cp:lastPrinted>
  <dcterms:created xsi:type="dcterms:W3CDTF">2011-04-02T22:59:43Z</dcterms:created>
  <dcterms:modified xsi:type="dcterms:W3CDTF">2013-04-14T11:52:15Z</dcterms:modified>
</cp:coreProperties>
</file>